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51" r:id="rId3"/>
    <p:sldId id="348" r:id="rId4"/>
    <p:sldId id="352" r:id="rId5"/>
    <p:sldId id="353" r:id="rId6"/>
    <p:sldId id="354" r:id="rId7"/>
    <p:sldId id="355" r:id="rId8"/>
    <p:sldId id="357" r:id="rId9"/>
    <p:sldId id="356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70" r:id="rId22"/>
    <p:sldId id="369" r:id="rId23"/>
    <p:sldId id="371" r:id="rId24"/>
    <p:sldId id="373" r:id="rId25"/>
    <p:sldId id="374" r:id="rId26"/>
    <p:sldId id="372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5407" autoAdjust="0"/>
  </p:normalViewPr>
  <p:slideViewPr>
    <p:cSldViewPr>
      <p:cViewPr varScale="1">
        <p:scale>
          <a:sx n="98" d="100"/>
          <a:sy n="98" d="100"/>
        </p:scale>
        <p:origin x="210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7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320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A50CBC-8F27-4571-9CF4-87917B3DA01C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861E8E-D392-497B-BB21-122DD7C27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71763A-5E33-45E3-A8F2-56DFE0C2155C}" type="datetime1">
              <a:rPr lang="ru-RU" noProof="0" smtClean="0"/>
              <a:t>16.03.2022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55D449-B875-4B8D-8E66-224D27E54C9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573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27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4685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pic>
        <p:nvPicPr>
          <p:cNvPr id="7" name="Рисунок 6" descr="Линия электрокардиограммы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FEAE4-C28C-4D92-9EE7-D62CEDC101DF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5976BF-C51C-4515-9E22-BF2015252BD8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242D3C-8192-478D-9985-D3160EF3F3C3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раздела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rtlCol="0" anchor="b">
            <a:normAutofit/>
          </a:bodyPr>
          <a:lstStyle>
            <a:lvl1pPr rtl="0">
              <a:lnSpc>
                <a:spcPct val="80000"/>
              </a:lnSpc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 rtlCol="0"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D9427-7660-4399-80F6-CD7B8B8E5C35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80393-315E-4AB9-9FE2-63E995E945C8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D32718-8B06-4985-8D7D-9E16F3F044C8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15AB6-67B4-4D7E-9378-C270C29E4245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требуется добавить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красная полоса" descr="Красная полоса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3FDB9577-6D70-481F-BBF8-A759884E5182}" type="datetime1">
              <a:rPr lang="ru-RU" noProof="0" smtClean="0"/>
              <a:t>16.03.2022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amazon.co.jp/-/en/gp/product/B098J839WF?ref_=dbs_p_nmg_rwt_anx_cl_3&amp;storeType=ebook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-/en/gp/product/B09HGWVNDF?ref_=dbs_p_nmg_rwt_anx_cl_1&amp;storeType=ebook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7368" y="1828800"/>
            <a:ext cx="4824536" cy="3177380"/>
          </a:xfrm>
        </p:spPr>
        <p:txBody>
          <a:bodyPr rtlCol="0"/>
          <a:lstStyle/>
          <a:p>
            <a:pPr rtl="0"/>
            <a:r>
              <a:rPr lang="ru-RU" dirty="0"/>
              <a:t>Биоматериалы и биомеханика ткани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Тема 2.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BED61-7B6B-4D08-AA29-15C3B40B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САМОСБОРКА ДНК И ЛЕКТИНОВ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AC77C-CE47-4218-BFE6-DAED45B62471}"/>
              </a:ext>
            </a:extLst>
          </p:cNvPr>
          <p:cNvSpPr txBox="1"/>
          <p:nvPr/>
        </p:nvSpPr>
        <p:spPr>
          <a:xfrm>
            <a:off x="4943872" y="1628800"/>
            <a:ext cx="72481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Процессы самосборки обычно можно проводить в комнатных и мягких условиях, что делает процессы подходящими для наноархитектоники биологических материалов [115–118]. </a:t>
            </a:r>
          </a:p>
          <a:p>
            <a:endParaRPr lang="ru-RU" dirty="0"/>
          </a:p>
          <a:p>
            <a:r>
              <a:rPr lang="ru-RU" dirty="0"/>
              <a:t>Мацуура продемонстрировал полезность модифицированной углеводами ДНК и лектина для регуляции экспрессии генов и их сборной системы. В его обзорной статье [119] процессы самосборки рационально сконструированных </a:t>
            </a:r>
            <a:r>
              <a:rPr lang="ru-RU" dirty="0" err="1"/>
              <a:t>биомолекул</a:t>
            </a:r>
            <a:r>
              <a:rPr lang="ru-RU" dirty="0"/>
              <a:t>, таких как ДНК и пептиды, обсуждались как эффективные стратегии для разработки носителей лекарств, </a:t>
            </a:r>
            <a:r>
              <a:rPr lang="ru-RU" dirty="0" err="1"/>
              <a:t>нанобиоматриц</a:t>
            </a:r>
            <a:r>
              <a:rPr lang="ru-RU" dirty="0"/>
              <a:t> и каркасов с возможностью отображения </a:t>
            </a:r>
            <a:r>
              <a:rPr lang="ru-RU" dirty="0" err="1"/>
              <a:t>лигандов</a:t>
            </a:r>
            <a:r>
              <a:rPr lang="ru-RU" dirty="0"/>
              <a:t>. </a:t>
            </a:r>
          </a:p>
          <a:p>
            <a:endParaRPr lang="ru-RU" dirty="0"/>
          </a:p>
        </p:txBody>
      </p:sp>
      <p:pic>
        <p:nvPicPr>
          <p:cNvPr id="7170" name="Picture 2" descr="Figure">
            <a:extLst>
              <a:ext uri="{FF2B5EF4-FFF2-40B4-BE49-F238E27FC236}">
                <a16:creationId xmlns:a16="http://schemas.microsoft.com/office/drawing/2014/main" id="{C04E596B-5778-4C0B-836D-7CBB51FA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562260"/>
            <a:ext cx="4015274" cy="519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C825FF-15B6-49A6-BC68-558FFF0E40CB}"/>
              </a:ext>
            </a:extLst>
          </p:cNvPr>
          <p:cNvSpPr txBox="1"/>
          <p:nvPr/>
        </p:nvSpPr>
        <p:spPr>
          <a:xfrm>
            <a:off x="4943128" y="5787855"/>
            <a:ext cx="7129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Ожидается, что эти стратегии будут полезны для приготовления вакцин и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искусственных динамических нанобиомашин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22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B53F0-925C-4006-9AFD-11911419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МОДЕЛЬНАЯ СИСТЕМА МАЦЦУРЫ</a:t>
            </a:r>
          </a:p>
        </p:txBody>
      </p:sp>
      <p:pic>
        <p:nvPicPr>
          <p:cNvPr id="8194" name="Picture 2" descr="Figure">
            <a:extLst>
              <a:ext uri="{FF2B5EF4-FFF2-40B4-BE49-F238E27FC236}">
                <a16:creationId xmlns:a16="http://schemas.microsoft.com/office/drawing/2014/main" id="{D43C251A-CC6A-4E4C-BBEC-043E62A7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772816"/>
            <a:ext cx="7336061" cy="49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52ACB-86B6-4960-ADDB-2259A950FC0D}"/>
              </a:ext>
            </a:extLst>
          </p:cNvPr>
          <p:cNvSpPr txBox="1"/>
          <p:nvPr/>
        </p:nvSpPr>
        <p:spPr>
          <a:xfrm>
            <a:off x="7608168" y="1988840"/>
            <a:ext cx="42237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ru-RU" dirty="0"/>
              <a:t>Схематическая иллюстрация модельной системы для регуляции экспрессии генов с использованием взаимодействий углевод-лектин. </a:t>
            </a:r>
          </a:p>
          <a:p>
            <a:pPr marL="342900" indent="-342900">
              <a:buAutoNum type="alphaUcParenBoth"/>
            </a:pPr>
            <a:endParaRPr lang="ru-RU" dirty="0"/>
          </a:p>
          <a:p>
            <a:pPr marL="342900" indent="-342900">
              <a:buAutoNum type="alphaUcParenBoth"/>
            </a:pPr>
            <a:r>
              <a:rPr lang="ru-RU" dirty="0"/>
              <a:t>Зависимость подавления экспрессионной активности </a:t>
            </a:r>
            <a:r>
              <a:rPr lang="ru-RU" dirty="0" err="1"/>
              <a:t>Lac</a:t>
            </a:r>
            <a:r>
              <a:rPr lang="ru-RU" dirty="0"/>
              <a:t>-модифицированного </a:t>
            </a:r>
            <a:r>
              <a:rPr lang="ru-RU" dirty="0" err="1"/>
              <a:t>pGFP</a:t>
            </a:r>
            <a:r>
              <a:rPr lang="ru-RU" dirty="0"/>
              <a:t> от концентрации RCA120. </a:t>
            </a:r>
          </a:p>
          <a:p>
            <a:pPr marL="342900" indent="-342900">
              <a:buAutoNum type="alphaUcParenBoth"/>
            </a:pPr>
            <a:endParaRPr lang="ru-RU" dirty="0"/>
          </a:p>
          <a:p>
            <a:pPr marL="342900" indent="-342900">
              <a:buAutoNum type="alphaUcParenBoth"/>
            </a:pPr>
            <a:r>
              <a:rPr lang="ru-RU" dirty="0"/>
              <a:t>Восстановление подавленной экспрессионной активности </a:t>
            </a:r>
            <a:r>
              <a:rPr lang="ru-RU" dirty="0" err="1"/>
              <a:t>Lac</a:t>
            </a:r>
            <a:r>
              <a:rPr lang="ru-RU" dirty="0"/>
              <a:t>-модифицированного </a:t>
            </a:r>
            <a:r>
              <a:rPr lang="ru-RU" dirty="0" err="1"/>
              <a:t>pGFP</a:t>
            </a:r>
            <a:r>
              <a:rPr lang="ru-RU" dirty="0"/>
              <a:t> путем добавления производных лактозы.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77CE7-6160-4F42-B52A-BD1A7E327EC1}"/>
              </a:ext>
            </a:extLst>
          </p:cNvPr>
          <p:cNvSpPr txBox="1"/>
          <p:nvPr/>
        </p:nvSpPr>
        <p:spPr>
          <a:xfrm>
            <a:off x="3143672" y="3348281"/>
            <a:ext cx="23762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FF0000"/>
                </a:solidFill>
              </a:rPr>
              <a:t>подавление экспрессии генов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113D7-E9EF-4C6A-B76A-EA278A18E00D}"/>
              </a:ext>
            </a:extLst>
          </p:cNvPr>
          <p:cNvSpPr txBox="1"/>
          <p:nvPr/>
        </p:nvSpPr>
        <p:spPr>
          <a:xfrm>
            <a:off x="5694436" y="3437756"/>
            <a:ext cx="16977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00B050"/>
                </a:solidFill>
              </a:rPr>
              <a:t>экспрессия</a:t>
            </a:r>
          </a:p>
        </p:txBody>
      </p:sp>
    </p:spTree>
    <p:extLst>
      <p:ext uri="{BB962C8B-B14F-4D97-AF65-F5344CB8AC3E}">
        <p14:creationId xmlns:p14="http://schemas.microsoft.com/office/powerpoint/2010/main" val="13041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B0813-612D-417B-997E-AE9642B0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ФАГ </a:t>
            </a:r>
            <a:r>
              <a:rPr lang="en-US" dirty="0"/>
              <a:t>M13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38A35-9AC5-4C43-8781-36BD65FAF34C}"/>
              </a:ext>
            </a:extLst>
          </p:cNvPr>
          <p:cNvSpPr txBox="1"/>
          <p:nvPr/>
        </p:nvSpPr>
        <p:spPr>
          <a:xfrm>
            <a:off x="8620968" y="1556792"/>
            <a:ext cx="3271675" cy="534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65100" algn="just">
              <a:lnSpc>
                <a:spcPct val="112000"/>
              </a:lnSpc>
            </a:pPr>
            <a:r>
              <a:rPr lang="fy-N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своей обзорной статье Sawada и </a:t>
            </a:r>
            <a:r>
              <a:rPr lang="fy-NL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Serizawa </a:t>
            </a:r>
            <a:r>
              <a:rPr lang="fy-N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обсуждают использование фага M13, одного из нитчатых вирусов, в качестве единиц мягкого вещества [ </a:t>
            </a:r>
            <a:r>
              <a:rPr lang="ru-RU" sz="18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137 </a:t>
            </a:r>
            <a:r>
              <a:rPr lang="fy-NL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]. При генной инженерии фаг М13 изначально используется в качестве каркаса для отображения пептидов или белков на его поверхности. Процессы самосборки для их преобразования в мягкие материалы, такие как жидкие кристаллические формы, были бы полезны для сенсоров и биомедицинских приложений.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218" name="Picture 2" descr="Figure">
            <a:extLst>
              <a:ext uri="{FF2B5EF4-FFF2-40B4-BE49-F238E27FC236}">
                <a16:creationId xmlns:a16="http://schemas.microsoft.com/office/drawing/2014/main" id="{E1510B12-C818-477A-B503-FFDCB5A8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556792"/>
            <a:ext cx="8429625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82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C3FC2-C866-4F9C-9B45-90A822EC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ФАГ </a:t>
            </a:r>
            <a:r>
              <a:rPr lang="en-US" dirty="0"/>
              <a:t>M13</a:t>
            </a:r>
            <a:r>
              <a:rPr lang="ru-RU" dirty="0"/>
              <a:t> - ПРОДОЛЖЕНИЕ</a:t>
            </a:r>
          </a:p>
        </p:txBody>
      </p:sp>
      <p:pic>
        <p:nvPicPr>
          <p:cNvPr id="10242" name="Picture 2" descr="Figure">
            <a:extLst>
              <a:ext uri="{FF2B5EF4-FFF2-40B4-BE49-F238E27FC236}">
                <a16:creationId xmlns:a16="http://schemas.microsoft.com/office/drawing/2014/main" id="{C8279445-1AEB-4523-BD0E-98E1D880C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" y="1672977"/>
            <a:ext cx="884872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D3D40-102B-481A-9A06-A41D8B98FDD1}"/>
              </a:ext>
            </a:extLst>
          </p:cNvPr>
          <p:cNvSpPr txBox="1"/>
          <p:nvPr/>
        </p:nvSpPr>
        <p:spPr>
          <a:xfrm>
            <a:off x="8859018" y="1772816"/>
            <a:ext cx="3188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Схематическая иллюстрация жидкокристаллического образования фага М13.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4DEA3-657B-461D-9033-39E24E35B6F2}"/>
              </a:ext>
            </a:extLst>
          </p:cNvPr>
          <p:cNvSpPr txBox="1"/>
          <p:nvPr/>
        </p:nvSpPr>
        <p:spPr>
          <a:xfrm>
            <a:off x="335360" y="6488668"/>
            <a:ext cx="17518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Нематический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AFC16-3B2E-4844-8F2E-2FE6A84BFB15}"/>
              </a:ext>
            </a:extLst>
          </p:cNvPr>
          <p:cNvSpPr txBox="1"/>
          <p:nvPr/>
        </p:nvSpPr>
        <p:spPr>
          <a:xfrm>
            <a:off x="3647728" y="6488668"/>
            <a:ext cx="19678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Холестерический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AB0588-E373-4CF6-8511-DB8107B90CD9}"/>
              </a:ext>
            </a:extLst>
          </p:cNvPr>
          <p:cNvSpPr txBox="1"/>
          <p:nvPr/>
        </p:nvSpPr>
        <p:spPr>
          <a:xfrm>
            <a:off x="6960096" y="6513820"/>
            <a:ext cx="189892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C</a:t>
            </a:r>
            <a:r>
              <a:rPr lang="ru-RU" dirty="0"/>
              <a:t>мектик</a:t>
            </a:r>
          </a:p>
        </p:txBody>
      </p:sp>
    </p:spTree>
    <p:extLst>
      <p:ext uri="{BB962C8B-B14F-4D97-AF65-F5344CB8AC3E}">
        <p14:creationId xmlns:p14="http://schemas.microsoft.com/office/powerpoint/2010/main" val="16916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F3FA6-6A4F-43D2-8D52-9D2BB696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ПЛАТФОРМА </a:t>
            </a:r>
            <a:r>
              <a:rPr lang="en-US" dirty="0"/>
              <a:t>M13 </a:t>
            </a:r>
            <a:r>
              <a:rPr lang="ru-RU" dirty="0"/>
              <a:t>ДЛЯ ВИЗУАЛИЗАЦИИ ОПУХОЛЕЙ</a:t>
            </a:r>
          </a:p>
        </p:txBody>
      </p:sp>
      <p:pic>
        <p:nvPicPr>
          <p:cNvPr id="3" name="M13">
            <a:hlinkClick r:id="" action="ppaction://media"/>
            <a:extLst>
              <a:ext uri="{FF2B5EF4-FFF2-40B4-BE49-F238E27FC236}">
                <a16:creationId xmlns:a16="http://schemas.microsoft.com/office/drawing/2014/main" id="{283B9485-CEA9-4EA9-9C71-680E17A276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3512" y="1552247"/>
            <a:ext cx="9318104" cy="52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7220E-B080-49F9-AD0F-8EAC5E7B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Лиотропное жидкокристаллическое поведение амфифилов в ионных жидкостях </a:t>
            </a:r>
          </a:p>
        </p:txBody>
      </p:sp>
      <p:pic>
        <p:nvPicPr>
          <p:cNvPr id="11266" name="Picture 2" descr="Figure">
            <a:extLst>
              <a:ext uri="{FF2B5EF4-FFF2-40B4-BE49-F238E27FC236}">
                <a16:creationId xmlns:a16="http://schemas.microsoft.com/office/drawing/2014/main" id="{00DF4A8E-BD65-4F68-B0D0-1E6972668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75" y="3219450"/>
            <a:ext cx="94678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95C7A-7208-4E33-91A7-A5744959BABD}"/>
              </a:ext>
            </a:extLst>
          </p:cNvPr>
          <p:cNvSpPr txBox="1"/>
          <p:nvPr/>
        </p:nvSpPr>
        <p:spPr>
          <a:xfrm>
            <a:off x="168914" y="1556792"/>
            <a:ext cx="119945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Окружающие среды сильно влияют на процессы самосборки . </a:t>
            </a:r>
            <a:r>
              <a:rPr lang="ru-RU" dirty="0" err="1"/>
              <a:t>Ichikawa</a:t>
            </a:r>
            <a:r>
              <a:rPr lang="ru-RU" dirty="0"/>
              <a:t> и коллеги сообщили о лиотропном жидкокристаллическом поведении амфифилов в ионных жидкостях аминокислот типа </a:t>
            </a:r>
            <a:r>
              <a:rPr lang="ru-RU" dirty="0" err="1"/>
              <a:t>дикатиона</a:t>
            </a:r>
            <a:r>
              <a:rPr lang="ru-RU" dirty="0"/>
              <a:t> [ 138 ]. Природа молекул среды существенно влияет на критические концентрации лиотропной жидкокристаллической фазы. Связывание их катионов и/или придание ароматичности их анионам снижает критические концентрации при стимулировании самосборки компонентов.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724F2-BE97-44FE-B3E4-C68D914F7DA8}"/>
              </a:ext>
            </a:extLst>
          </p:cNvPr>
          <p:cNvSpPr txBox="1"/>
          <p:nvPr/>
        </p:nvSpPr>
        <p:spPr>
          <a:xfrm>
            <a:off x="-34029" y="3731547"/>
            <a:ext cx="25427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Лиотропное               жидкокристаллическое поведение амфифилов в ионных жидкостях регулируется мостиковыми катионами, что приводит к проявлению дополнительных мезофазных структур.</a:t>
            </a:r>
          </a:p>
        </p:txBody>
      </p:sp>
    </p:spTree>
    <p:extLst>
      <p:ext uri="{BB962C8B-B14F-4D97-AF65-F5344CB8AC3E}">
        <p14:creationId xmlns:p14="http://schemas.microsoft.com/office/powerpoint/2010/main" val="8588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ECFF9-9C3C-4D33-88AC-F81A42D2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МЕТАЛЛООРГАНИЧЕСКИЕ НАНОЛИСТЫ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AA213A-F6D7-4215-BCD2-48DE406AC4A3}"/>
              </a:ext>
            </a:extLst>
          </p:cNvPr>
          <p:cNvSpPr txBox="1"/>
          <p:nvPr/>
        </p:nvSpPr>
        <p:spPr>
          <a:xfrm>
            <a:off x="479376" y="1772816"/>
            <a:ext cx="11449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Комплекс образование металл-</a:t>
            </a:r>
            <a:r>
              <a:rPr lang="ru-RU" dirty="0" err="1"/>
              <a:t>лиганд</a:t>
            </a:r>
            <a:r>
              <a:rPr lang="ru-RU" dirty="0"/>
              <a:t> обычно приводит к образованию металлоорганических (пористых координационных полимеров) нанолистов и может рассматриваться как межфазная самосборка в наноархитектонике [ 123 , 124 ].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2C6D9F3-DE43-40FC-8616-F9F38001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36" y="2924944"/>
            <a:ext cx="3909952" cy="33426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40D7F7-CF22-4F06-98B0-6D7D4362DAEB}"/>
              </a:ext>
            </a:extLst>
          </p:cNvPr>
          <p:cNvSpPr txBox="1"/>
          <p:nvPr/>
        </p:nvSpPr>
        <p:spPr>
          <a:xfrm>
            <a:off x="1066800" y="6389448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строительные блоки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D125AC7-9221-489B-AEA8-D837A0D1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2905922"/>
            <a:ext cx="4914473" cy="33776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9404CB-D34A-48C8-9046-8B415B1D9A21}"/>
              </a:ext>
            </a:extLst>
          </p:cNvPr>
          <p:cNvSpPr txBox="1"/>
          <p:nvPr/>
        </p:nvSpPr>
        <p:spPr>
          <a:xfrm>
            <a:off x="6096581" y="6389507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Вид сверху на </a:t>
            </a:r>
            <a:r>
              <a:rPr lang="en-US" dirty="0" err="1"/>
              <a:t>CoTCPP</a:t>
            </a:r>
            <a:r>
              <a:rPr lang="en-US" dirty="0"/>
              <a:t>-</a:t>
            </a:r>
            <a:r>
              <a:rPr lang="en-US" dirty="0" err="1"/>
              <a:t>py</a:t>
            </a:r>
            <a:r>
              <a:rPr lang="en-US" dirty="0"/>
              <a:t>-Cu 2D </a:t>
            </a:r>
            <a:r>
              <a:rPr lang="ru-RU" dirty="0"/>
              <a:t>решетку</a:t>
            </a:r>
          </a:p>
        </p:txBody>
      </p:sp>
    </p:spTree>
    <p:extLst>
      <p:ext uri="{BB962C8B-B14F-4D97-AF65-F5344CB8AC3E}">
        <p14:creationId xmlns:p14="http://schemas.microsoft.com/office/powerpoint/2010/main" val="68508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4D3DF-5851-4C09-935D-BBE1C31D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МЕТАЛЛООРГАНИЧЕСКИЕ НАНОЛИСТЫ - ПРОДОЛЖЕНИЕ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843C10-B485-4CB2-8C50-E6E3E56D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0" y="1556792"/>
            <a:ext cx="10009112" cy="4289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8140EE-8D54-4412-A1D6-AE48F2FD07CF}"/>
              </a:ext>
            </a:extLst>
          </p:cNvPr>
          <p:cNvSpPr txBox="1"/>
          <p:nvPr/>
        </p:nvSpPr>
        <p:spPr>
          <a:xfrm>
            <a:off x="8328248" y="1988840"/>
            <a:ext cx="23358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Промыть и погрузить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06609-15A9-433C-9773-C9F64DB7BDDF}"/>
              </a:ext>
            </a:extLst>
          </p:cNvPr>
          <p:cNvSpPr txBox="1"/>
          <p:nvPr/>
        </p:nvSpPr>
        <p:spPr>
          <a:xfrm>
            <a:off x="1630749" y="1850340"/>
            <a:ext cx="561737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Формирование 2D-массива методом Ленгмюра-Блоджетта и нанесение на подложку</a:t>
            </a:r>
          </a:p>
        </p:txBody>
      </p:sp>
    </p:spTree>
    <p:extLst>
      <p:ext uri="{BB962C8B-B14F-4D97-AF65-F5344CB8AC3E}">
        <p14:creationId xmlns:p14="http://schemas.microsoft.com/office/powerpoint/2010/main" val="14951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B3916-AC3F-428B-94B8-8AAC8AA9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МЕТАЛЛООРГАНИЧЕСКИЕ НАНОЛИСТЫ - ПРОДОЛЖЕНИЕ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1ED929-8922-4178-95C4-E5F22FF1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700808"/>
            <a:ext cx="7704856" cy="47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002F8-EC68-4361-A4BC-97C147CB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НИЗКОРАЗМЕРНЫХ НАНОПРОВОЛОК И НАНОЛИСТОВ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9C71A-3AA3-4B3A-A5B2-3BB8438F78B5}"/>
              </a:ext>
            </a:extLst>
          </p:cNvPr>
          <p:cNvSpPr txBox="1"/>
          <p:nvPr/>
        </p:nvSpPr>
        <p:spPr>
          <a:xfrm>
            <a:off x="6744072" y="1772816"/>
            <a:ext cx="48245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Сакамото опубликовал обзор по получению низкоразмерных координационных нанопроволок и нанолистов, разделяемых на отдельные нити и части с использованием комплексов дипиррина с металлом [ 125 ].</a:t>
            </a:r>
          </a:p>
          <a:p>
            <a:endParaRPr lang="ru-RU" dirty="0"/>
          </a:p>
          <a:p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П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имеры в обзоре подчеркивают важность процессов самосборки в выбранных средах для перехода от молекулярных наук к наноархитектонике низкоразмерных материалов.</a:t>
            </a:r>
            <a:endParaRPr lang="ru-RU" dirty="0"/>
          </a:p>
        </p:txBody>
      </p:sp>
      <p:pic>
        <p:nvPicPr>
          <p:cNvPr id="12290" name="Picture 2" descr="Фигура">
            <a:extLst>
              <a:ext uri="{FF2B5EF4-FFF2-40B4-BE49-F238E27FC236}">
                <a16:creationId xmlns:a16="http://schemas.microsoft.com/office/drawing/2014/main" id="{4539AB90-0A8C-4E68-93BA-891E1C2A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556792"/>
            <a:ext cx="6552728" cy="51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5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0F99F-C7E1-459F-ACD3-DF54110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Нанокар</a:t>
            </a:r>
            <a:endParaRPr lang="ru-RU" dirty="0"/>
          </a:p>
        </p:txBody>
      </p:sp>
      <p:pic>
        <p:nvPicPr>
          <p:cNvPr id="4098" name="Picture 2" descr="Химическая структура наноавтомобиля.  Колеса представляют собой молекулы фуллерена C60.">
            <a:extLst>
              <a:ext uri="{FF2B5EF4-FFF2-40B4-BE49-F238E27FC236}">
                <a16:creationId xmlns:a16="http://schemas.microsoft.com/office/drawing/2014/main" id="{F7FD655B-27E9-4289-9EBE-07FAF45B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8784976" cy="479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A6C8EE-99CE-47A0-AD74-8001C10C2960}"/>
              </a:ext>
            </a:extLst>
          </p:cNvPr>
          <p:cNvSpPr txBox="1"/>
          <p:nvPr/>
        </p:nvSpPr>
        <p:spPr>
          <a:xfrm>
            <a:off x="8784976" y="1898899"/>
            <a:ext cx="3407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Молекула состоит из H-образного «шасси» с </a:t>
            </a:r>
            <a:r>
              <a:rPr lang="ru-RU" dirty="0" err="1"/>
              <a:t>фуллереновыми</a:t>
            </a:r>
            <a:r>
              <a:rPr lang="ru-RU" dirty="0"/>
              <a:t> группами, прикрепленными к четырем углам, которые действуют как колеса. При диспергировании на поверхности золота молекулы прикрепляются к поверхности через свои </a:t>
            </a:r>
            <a:r>
              <a:rPr lang="ru-RU" dirty="0" err="1"/>
              <a:t>фуллереновые</a:t>
            </a:r>
            <a:r>
              <a:rPr lang="ru-RU" dirty="0"/>
              <a:t> группы и обнаруживаются с помощью сканирующей туннельной микроскопии. При нагревании поверхности до 200 °С молекулы движутся вперед и назад, катясь на своих </a:t>
            </a:r>
            <a:r>
              <a:rPr lang="ru-RU" dirty="0" err="1"/>
              <a:t>фуллереновых</a:t>
            </a:r>
            <a:r>
              <a:rPr lang="ru-RU" dirty="0"/>
              <a:t> «колесах».</a:t>
            </a:r>
          </a:p>
        </p:txBody>
      </p:sp>
    </p:spTree>
    <p:extLst>
      <p:ext uri="{BB962C8B-B14F-4D97-AF65-F5344CB8AC3E}">
        <p14:creationId xmlns:p14="http://schemas.microsoft.com/office/powerpoint/2010/main" val="146895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6DF9E-3A6F-447E-AE9C-7C9939AE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ru-RU" dirty="0"/>
              <a:t>СЕМЕЙСТВО ДИПИРРИНОВ</a:t>
            </a:r>
          </a:p>
        </p:txBody>
      </p:sp>
      <p:pic>
        <p:nvPicPr>
          <p:cNvPr id="13314" name="Picture 2" descr="Фигура">
            <a:extLst>
              <a:ext uri="{FF2B5EF4-FFF2-40B4-BE49-F238E27FC236}">
                <a16:creationId xmlns:a16="http://schemas.microsoft.com/office/drawing/2014/main" id="{00A3BF50-E074-4B08-913E-54418C4F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606885"/>
            <a:ext cx="4079776" cy="51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209D1-29FD-442C-84D2-DBFDE80D6B8A}"/>
              </a:ext>
            </a:extLst>
          </p:cNvPr>
          <p:cNvSpPr txBox="1"/>
          <p:nvPr/>
        </p:nvSpPr>
        <p:spPr>
          <a:xfrm>
            <a:off x="5002567" y="2564904"/>
            <a:ext cx="60976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Семейство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Helvetica Neue"/>
              </a:rPr>
              <a:t>дипирринов</a:t>
            </a:r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ru-RU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a</a:t>
            </a:r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) дипиррин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b</a:t>
            </a:r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) дипирринат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ru-RU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c</a:t>
            </a:r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) BODIPY, 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ru-RU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</a:t>
            </a:r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) комплекс бис(дипирринато)металла(II) и 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ru-RU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e</a:t>
            </a:r>
            <a:r>
              <a:rPr lang="ru-RU" b="1" i="0" dirty="0">
                <a:solidFill>
                  <a:srgbClr val="000000"/>
                </a:solidFill>
                <a:effectLst/>
                <a:latin typeface="Helvetica Neue"/>
              </a:rPr>
              <a:t>) комплекс трис(дипирринато)металла(III).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040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A6C48-D828-40CE-83AF-8820B6A8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Одномерные проволоки комплекса дипиррин–металл</a:t>
            </a:r>
          </a:p>
        </p:txBody>
      </p:sp>
      <p:pic>
        <p:nvPicPr>
          <p:cNvPr id="15362" name="Picture 2" descr="Фигура">
            <a:extLst>
              <a:ext uri="{FF2B5EF4-FFF2-40B4-BE49-F238E27FC236}">
                <a16:creationId xmlns:a16="http://schemas.microsoft.com/office/drawing/2014/main" id="{C0646DDD-B723-479D-8DF3-D613B57D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988840"/>
            <a:ext cx="7920880" cy="403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43B797-657A-4D30-9246-06FC62C6E610}"/>
              </a:ext>
            </a:extLst>
          </p:cNvPr>
          <p:cNvSpPr txBox="1"/>
          <p:nvPr/>
        </p:nvSpPr>
        <p:spPr>
          <a:xfrm>
            <a:off x="8112224" y="1628800"/>
            <a:ext cx="40637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dirty="0">
                <a:solidFill>
                  <a:srgbClr val="000000"/>
                </a:solidFill>
                <a:effectLst/>
                <a:latin typeface="Helvetica Neue"/>
              </a:rPr>
              <a:t> (a, b) Мостиковые </a:t>
            </a:r>
            <a:r>
              <a:rPr lang="ru-RU" sz="1400" b="1" i="0" dirty="0" err="1">
                <a:solidFill>
                  <a:srgbClr val="000000"/>
                </a:solidFill>
                <a:effectLst/>
                <a:latin typeface="Helvetica Neue"/>
              </a:rPr>
              <a:t>дипирриновые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ru-RU" sz="1400" b="1" i="0" dirty="0" err="1">
                <a:solidFill>
                  <a:srgbClr val="000000"/>
                </a:solidFill>
                <a:effectLst/>
                <a:latin typeface="Helvetica Neue"/>
              </a:rPr>
              <a:t>лиганды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Helvetica Neue"/>
              </a:rPr>
              <a:t> 9 и 13 и соответствующие комплексы бис(дипирринато)металла(II) 10 – 12 и 14 . (c) Фотография межфазной реакционной системы после появления монокристаллов 10 . (d) Увеличенное изображение на границе раздела жидкость/жидкость, показанное синим квадратом на (c). (e) Репрезентативный монокристалл 10 . (f) Рисунок ORTEP 10 с тепловым эллипсоидом, установленным на уровне вероятности 50% (C, серый; N, синий; Zn, оранжевый). (g) Рассеяние </a:t>
            </a:r>
            <a:r>
              <a:rPr lang="ru-RU" sz="1400" b="1" i="0" dirty="0" err="1">
                <a:solidFill>
                  <a:srgbClr val="000000"/>
                </a:solidFill>
                <a:effectLst/>
                <a:latin typeface="Helvetica Neue"/>
              </a:rPr>
              <a:t>Тиндаля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Helvetica Neue"/>
              </a:rPr>
              <a:t> от коллоидной суспензии </a:t>
            </a:r>
            <a:r>
              <a:rPr lang="ru-RU" sz="1400" b="1" i="0" dirty="0" err="1">
                <a:solidFill>
                  <a:srgbClr val="000000"/>
                </a:solidFill>
                <a:effectLst/>
                <a:latin typeface="Helvetica Neue"/>
              </a:rPr>
              <a:t>дихлорметана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Helvetica Neue"/>
              </a:rPr>
              <a:t> 10 . (h) </a:t>
            </a:r>
            <a:r>
              <a:rPr lang="ru-RU" sz="1400" b="1" i="0" dirty="0" err="1">
                <a:solidFill>
                  <a:srgbClr val="000000"/>
                </a:solidFill>
                <a:effectLst/>
                <a:latin typeface="Helvetica Neue"/>
              </a:rPr>
              <a:t>Дихлорметановая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Helvetica Neue"/>
              </a:rPr>
              <a:t> дисперсия 14облучают зеленым лазером; Рассеяние </a:t>
            </a:r>
            <a:r>
              <a:rPr lang="ru-RU" sz="1400" b="1" i="0" dirty="0" err="1">
                <a:solidFill>
                  <a:srgbClr val="000000"/>
                </a:solidFill>
                <a:effectLst/>
                <a:latin typeface="Helvetica Neue"/>
              </a:rPr>
              <a:t>Тиндаля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Helvetica Neue"/>
              </a:rPr>
              <a:t> было скрыто оранжевой флуоресценцией. (i, j) Изображение ширины АСМ и анализ поперечного сечения вдоль синей линии для 10 . (k, l) Изображение ширины АСМ и анализ поперечного сечения вдоль синей линии для 14 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4250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D3A80-65A4-4275-9CA8-A2331B7F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Двумерные нанолисты комплекса дипиррин-металл</a:t>
            </a:r>
          </a:p>
        </p:txBody>
      </p:sp>
      <p:pic>
        <p:nvPicPr>
          <p:cNvPr id="14338" name="Picture 2" descr="Фигура">
            <a:extLst>
              <a:ext uri="{FF2B5EF4-FFF2-40B4-BE49-F238E27FC236}">
                <a16:creationId xmlns:a16="http://schemas.microsoft.com/office/drawing/2014/main" id="{E4E6B4A5-92C9-4B6F-B5B4-7B703907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7412817" cy="53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30700-EEC5-42AD-A506-BAD8CE44EACE}"/>
              </a:ext>
            </a:extLst>
          </p:cNvPr>
          <p:cNvSpPr txBox="1"/>
          <p:nvPr/>
        </p:nvSpPr>
        <p:spPr>
          <a:xfrm>
            <a:off x="7676169" y="1617544"/>
            <a:ext cx="429179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Химическая структура молекулы трехкомпонентного </a:t>
            </a:r>
            <a:r>
              <a:rPr lang="ru-RU" sz="1400" dirty="0" err="1"/>
              <a:t>дипирринового</a:t>
            </a:r>
            <a:r>
              <a:rPr lang="ru-RU" sz="1400" dirty="0"/>
              <a:t> </a:t>
            </a:r>
            <a:r>
              <a:rPr lang="ru-RU" sz="1400" dirty="0" err="1"/>
              <a:t>лиганда</a:t>
            </a:r>
            <a:r>
              <a:rPr lang="ru-RU" sz="1400" dirty="0"/>
              <a:t> 15 и </a:t>
            </a:r>
            <a:r>
              <a:rPr lang="ru-RU" sz="1400" dirty="0" err="1"/>
              <a:t>нанолиста</a:t>
            </a:r>
            <a:r>
              <a:rPr lang="ru-RU" sz="1400" dirty="0"/>
              <a:t> бис(дипирринато)цинка(II) 16 . (b) Межфазный синтез жидкость/жидкость. (c) Фотография метода жидкость/жидкость с многослойным 16 на границе раздела. (d) Фотография и (e) оптическая микрофотография многослойного материала 16 , перенесенного на подложку из оксида индия и олова. (f) Сканирующая электронная микроскопия с полевой эмиссией (FE-SEM) изображение 16 на подложке кремния (111), модифицированного 1,1,1,3,3,3-гексаметилдисилазаном (HMDS/</a:t>
            </a:r>
            <a:r>
              <a:rPr lang="ru-RU" sz="1400" dirty="0" err="1"/>
              <a:t>Si</a:t>
            </a:r>
            <a:r>
              <a:rPr lang="ru-RU" sz="1400" dirty="0"/>
              <a:t>(111)). (g) АСМ-изображение 16 на HMDS/</a:t>
            </a:r>
            <a:r>
              <a:rPr lang="ru-RU" sz="1400" dirty="0" err="1"/>
              <a:t>Si</a:t>
            </a:r>
            <a:r>
              <a:rPr lang="ru-RU" sz="1400" dirty="0"/>
              <a:t>(111) и его анализ поперечного сечения вдоль пурпурной линии. (h) синтез на границе раздела воздух/жидкость и (i) однослойный 16на границе воздух/жидкость. (j, k) изображения высоты и фазы однослойного 16 . (м, м) изображения высоты однослойного 16 до и после царапания иглой АСМ; синий квадрат указывает на поцарапанную область. (n) Анализ поперечного сечения однослойного 16 на одной из ступеней в области царапин (показана синей линией в м).</a:t>
            </a:r>
          </a:p>
        </p:txBody>
      </p:sp>
    </p:spTree>
    <p:extLst>
      <p:ext uri="{BB962C8B-B14F-4D97-AF65-F5344CB8AC3E}">
        <p14:creationId xmlns:p14="http://schemas.microsoft.com/office/powerpoint/2010/main" val="355927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B94ED-A68B-47BD-B2B8-422EF811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"РЭЛЕЕВСКИЙ" МОНОСЛОИ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745B2-0CCE-4319-B110-F8BBD685B105}"/>
              </a:ext>
            </a:extLst>
          </p:cNvPr>
          <p:cNvSpPr txBox="1"/>
          <p:nvPr/>
        </p:nvSpPr>
        <p:spPr>
          <a:xfrm>
            <a:off x="1870248" y="1582340"/>
            <a:ext cx="10058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</a:rPr>
              <a:t>Вдохновленный некоторыми заметками </a:t>
            </a:r>
            <a:r>
              <a:rPr lang="ru-RU" b="0" i="0" dirty="0" err="1">
                <a:effectLst/>
              </a:rPr>
              <a:t>Плинея</a:t>
            </a:r>
            <a:r>
              <a:rPr lang="ru-RU" b="0" i="0" dirty="0">
                <a:effectLst/>
              </a:rPr>
              <a:t> Старшего, Бенджамин Франклин был очарован действием нефти на поверхности воды (думаю, его интересовали и некоторые другие вещи, но они не важны). Г-н Франклин описал в статье, как капля нефти, казалось, равномерно растекалась по пруду, пока не образовала покрытие, размер которого зависел от количества добавленной нефти. Он был настолько поражен этим эффектом, что якобы брал с собой небольшие образцы нефти всякий раз, когда выходил на прогулку, чтобы проверить этот эффект в каждом водоеме/водной системе, которую он мог найти.</a:t>
            </a:r>
            <a:endParaRPr lang="ru-RU" dirty="0"/>
          </a:p>
        </p:txBody>
      </p:sp>
      <p:pic>
        <p:nvPicPr>
          <p:cNvPr id="16386" name="Picture 2" descr="upload.wikimedia.org/wikipedia/commons/thumb/8/...">
            <a:extLst>
              <a:ext uri="{FF2B5EF4-FFF2-40B4-BE49-F238E27FC236}">
                <a16:creationId xmlns:a16="http://schemas.microsoft.com/office/drawing/2014/main" id="{001FB8D9-85B9-4514-ADE4-B73A7CD2F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582340"/>
            <a:ext cx="1561406" cy="190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56281B-93B5-497D-97A5-E6C55D970D15}"/>
              </a:ext>
            </a:extLst>
          </p:cNvPr>
          <p:cNvSpPr txBox="1"/>
          <p:nvPr/>
        </p:nvSpPr>
        <p:spPr>
          <a:xfrm>
            <a:off x="335360" y="4826675"/>
            <a:ext cx="88569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Франклин наблюдал, как молекулы масла растекались по воде, образуя монослой. Молекулы масла известны как </a:t>
            </a:r>
            <a:r>
              <a:rPr lang="ru-RU" dirty="0" err="1"/>
              <a:t>амфилические</a:t>
            </a:r>
            <a:r>
              <a:rPr lang="ru-RU" dirty="0"/>
              <a:t>, то есть они </a:t>
            </a:r>
            <a:r>
              <a:rPr lang="ru-RU" dirty="0" err="1"/>
              <a:t>гидрофобны</a:t>
            </a:r>
            <a:r>
              <a:rPr lang="ru-RU" dirty="0"/>
              <a:t> (ненавидят воду) на одном конце и </a:t>
            </a:r>
            <a:r>
              <a:rPr lang="ru-RU" dirty="0" err="1"/>
              <a:t>гидрофильны</a:t>
            </a:r>
            <a:r>
              <a:rPr lang="ru-RU" dirty="0"/>
              <a:t> (имеют водный фетиш) на другом. Когда масло распределяется по воде, молекулы ориентируются так, чтобы гидрофобный конец находился как можно дальше от воды. Однако Франклин не знал этого в то время, пока в конце 1800-х годов не появился человек по имени лорд Рэлей и не понял, что масло растекается, образуя единый слой молекул (монослой).</a:t>
            </a:r>
          </a:p>
        </p:txBody>
      </p:sp>
      <p:pic>
        <p:nvPicPr>
          <p:cNvPr id="16388" name="Picture 4" descr="Ампифильный">
            <a:extLst>
              <a:ext uri="{FF2B5EF4-FFF2-40B4-BE49-F238E27FC236}">
                <a16:creationId xmlns:a16="http://schemas.microsoft.com/office/drawing/2014/main" id="{C6A502F5-5C49-4B67-A9C6-AF65D4BF2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3740493"/>
            <a:ext cx="2409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0678DD-C236-4CAE-B831-7BF79739E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31" y="3523500"/>
            <a:ext cx="7011378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EE009-134E-41E9-884F-51DB6B36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МОНОСЛОИ ПОККЕЛЬС</a:t>
            </a:r>
          </a:p>
        </p:txBody>
      </p:sp>
      <p:pic>
        <p:nvPicPr>
          <p:cNvPr id="17410" name="Picture 2" descr="Agnes_Pockels">
            <a:extLst>
              <a:ext uri="{FF2B5EF4-FFF2-40B4-BE49-F238E27FC236}">
                <a16:creationId xmlns:a16="http://schemas.microsoft.com/office/drawing/2014/main" id="{CDCFE509-6A5E-44BF-AABB-1348309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700808"/>
            <a:ext cx="14478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971AD3-124E-42C1-A876-03DF9A5E3B6A}"/>
              </a:ext>
            </a:extLst>
          </p:cNvPr>
          <p:cNvSpPr txBox="1"/>
          <p:nvPr/>
        </p:nvSpPr>
        <p:spPr>
          <a:xfrm>
            <a:off x="2279576" y="1700808"/>
            <a:ext cx="7776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</a:rPr>
              <a:t>Однако самая большая революция в нашем понимании однослойности произошла не от мужчин с потрясающими усами, а от очень умной женщины, которая моет посуду. Я должен четко понимать, что я не веду себя по-сексистски легкомысленно, мытье посуды действительно было критическим компонентом.</a:t>
            </a:r>
            <a:endParaRPr lang="ru-RU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3A76BD21-3CD7-4C5B-A389-EB5FFC83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6" y="1556792"/>
            <a:ext cx="1484937" cy="20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9E3347-D8C5-4BB3-82AD-C273ED4244DD}"/>
              </a:ext>
            </a:extLst>
          </p:cNvPr>
          <p:cNvSpPr txBox="1"/>
          <p:nvPr/>
        </p:nvSpPr>
        <p:spPr>
          <a:xfrm>
            <a:off x="1995364" y="3297758"/>
            <a:ext cx="8280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Одной из областей, которая представляла для Анж Поккельс  особый интерес, были эксперименты лорда Рэлея, которые, учитывая ее свободный доступ как к воде, так и к ряду масел на ее кухне - идеальной лабораторией.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0E3EA-16BD-4F98-B79A-B7A8C4D436B1}"/>
              </a:ext>
            </a:extLst>
          </p:cNvPr>
          <p:cNvSpPr txBox="1"/>
          <p:nvPr/>
        </p:nvSpPr>
        <p:spPr>
          <a:xfrm>
            <a:off x="332809" y="3967558"/>
            <a:ext cx="117126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Именно во время этих экспериментов она разработала два очень важных метода. Сначала с помощью кнопки, веревки и балансира она разработала метод измерения поверхностного натяжения жидкости. Эта самодельная экспериментальная установка затем привела к тому, что она обнаружила, что пленки, которые видел лорд Рэлей, не просто плавали на поверхности воды, но взаимодействовали с ней и изменяли поверхностное натяжение.</a:t>
            </a:r>
          </a:p>
          <a:p>
            <a:endParaRPr lang="ru-RU" dirty="0"/>
          </a:p>
          <a:p>
            <a:r>
              <a:rPr lang="ru-RU" dirty="0"/>
              <a:t>Она также обнаружила, что с этими масляными пленками можно манипулировать, «снимая» поверхность воды с барьерами. Это «снятие сливок» позволяло сжимать и расширять материалы монослоя масла и впервые позволило Агнес Поккельс продемонстрировать, что монослой молекул можно контролировать для изучения в простейшем самодельном корыте для воды (небольшой жестяной банке).</a:t>
            </a:r>
          </a:p>
        </p:txBody>
      </p:sp>
    </p:spTree>
    <p:extLst>
      <p:ext uri="{BB962C8B-B14F-4D97-AF65-F5344CB8AC3E}">
        <p14:creationId xmlns:p14="http://schemas.microsoft.com/office/powerpoint/2010/main" val="2317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A86E1-B434-439A-8823-5427C5F6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ЛЕНГМЮРОВСКИЕ МОНОСЛОИ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D97DD-7AB9-46BB-A6D1-E92C60BAE6C9}"/>
              </a:ext>
            </a:extLst>
          </p:cNvPr>
          <p:cNvSpPr txBox="1"/>
          <p:nvPr/>
        </p:nvSpPr>
        <p:spPr>
          <a:xfrm>
            <a:off x="1775520" y="1672199"/>
            <a:ext cx="102971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</a:rPr>
              <a:t>К концу 1800-х годов исследовательская работа Франклина, Рэлея и </a:t>
            </a:r>
            <a:r>
              <a:rPr lang="ru-RU" b="0" i="0" dirty="0" err="1">
                <a:effectLst/>
              </a:rPr>
              <a:t>Поккельса</a:t>
            </a:r>
            <a:r>
              <a:rPr lang="ru-RU" b="0" i="0" dirty="0">
                <a:effectLst/>
              </a:rPr>
              <a:t> привела в действие все инструменты и наработки, необходимые для понимания плавающих монослоев. Именно в этот момент (с безупречным временем) </a:t>
            </a:r>
            <a:r>
              <a:rPr lang="ru-RU" b="0" i="0" dirty="0" err="1">
                <a:effectLst/>
              </a:rPr>
              <a:t>Ирвинг</a:t>
            </a:r>
            <a:r>
              <a:rPr lang="ru-RU" b="0" i="0" dirty="0">
                <a:effectLst/>
              </a:rPr>
              <a:t> </a:t>
            </a:r>
            <a:r>
              <a:rPr lang="ru-RU" b="0" i="0" dirty="0" err="1">
                <a:effectLst/>
              </a:rPr>
              <a:t>Ленгмюр</a:t>
            </a:r>
            <a:r>
              <a:rPr lang="ru-RU" b="0" i="0" dirty="0">
                <a:effectLst/>
              </a:rPr>
              <a:t> заинтересовался этой областью. </a:t>
            </a:r>
          </a:p>
          <a:p>
            <a:r>
              <a:rPr lang="ru-RU" b="0" i="0" dirty="0">
                <a:effectLst/>
              </a:rPr>
              <a:t>Сначала он продемонстрировал, что пленки являются настоящими монослоями (ранее было трудно получить точные измерения) и что они имеют гидрофобно-гидрофильную ориентацию. Эти эксперименты принесли ему Нобелевскую премию в 1932 году.</a:t>
            </a:r>
          </a:p>
          <a:p>
            <a:r>
              <a:rPr lang="ru-RU" dirty="0"/>
              <a:t> С помощью этих экспериментов </a:t>
            </a:r>
            <a:r>
              <a:rPr lang="ru-RU" dirty="0" err="1"/>
              <a:t>Ирвинг</a:t>
            </a:r>
            <a:r>
              <a:rPr lang="ru-RU" dirty="0"/>
              <a:t> </a:t>
            </a:r>
            <a:r>
              <a:rPr lang="ru-RU" dirty="0" err="1"/>
              <a:t>Ленгмюр</a:t>
            </a:r>
            <a:r>
              <a:rPr lang="ru-RU" dirty="0"/>
              <a:t> олицетворил мир химии, ранее недоступный для наблюдения, и позволил ученым манипулировать нанометровыми пленками материала и впервые в лаборатории изучать тонкие биологические структуры, такие как клеточные мембраны.</a:t>
            </a:r>
          </a:p>
        </p:txBody>
      </p:sp>
      <p:pic>
        <p:nvPicPr>
          <p:cNvPr id="18434" name="Picture 2" descr="Credit: Roger Viollet/Getty Images/Boyer">
            <a:extLst>
              <a:ext uri="{FF2B5EF4-FFF2-40B4-BE49-F238E27FC236}">
                <a16:creationId xmlns:a16="http://schemas.microsoft.com/office/drawing/2014/main" id="{0DF9EF78-A8C8-40D6-98DB-E873B75C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672199"/>
            <a:ext cx="1319039" cy="17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299FB-9444-4B5D-BCC1-DA4D6AF3164D}"/>
              </a:ext>
            </a:extLst>
          </p:cNvPr>
          <p:cNvSpPr txBox="1"/>
          <p:nvPr/>
        </p:nvSpPr>
        <p:spPr>
          <a:xfrm>
            <a:off x="18603" y="4444726"/>
            <a:ext cx="11881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Ленгмюровские монослои на воде могут быть мощными средствами для регуляции двумерной самосборки [126-128] . </a:t>
            </a:r>
          </a:p>
          <a:p>
            <a:endParaRPr lang="ru-RU" dirty="0"/>
          </a:p>
          <a:p>
            <a:r>
              <a:rPr lang="ru-RU" dirty="0"/>
              <a:t>Krafft и его коллеги резюмировали важность молекулярных конструкций в ленгмюровских монослоях молекул, ковалентно связывающих антагонистические фторуглеродные и углеводородные сегменты [ 129 ]. Обсуждаются образования нанодоменов, а также регулирование реологических и других свойств монослоев за счет присоединения диблочных конструкций. Такая двумерная </a:t>
            </a:r>
            <a:r>
              <a:rPr lang="ru-RU" dirty="0" err="1"/>
              <a:t>наноархитектурная</a:t>
            </a:r>
            <a:r>
              <a:rPr lang="ru-RU" dirty="0"/>
              <a:t> организация в двумерных коллоидных системах может быть применима в наноэлектронике, фотонике и сенсорных технологиях.</a:t>
            </a:r>
          </a:p>
        </p:txBody>
      </p:sp>
    </p:spTree>
    <p:extLst>
      <p:ext uri="{BB962C8B-B14F-4D97-AF65-F5344CB8AC3E}">
        <p14:creationId xmlns:p14="http://schemas.microsoft.com/office/powerpoint/2010/main" val="359126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B94ED-A68B-47BD-B2B8-422EF811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ФАЗЫ МОНОСЛОЯ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DB02774-3539-4839-BDBE-EA46AD473FB3}"/>
              </a:ext>
            </a:extLst>
          </p:cNvPr>
          <p:cNvCxnSpPr/>
          <p:nvPr/>
        </p:nvCxnSpPr>
        <p:spPr>
          <a:xfrm>
            <a:off x="7248128" y="1916832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B0633A9-8347-41E0-86D6-BB1B13F43DAF}"/>
              </a:ext>
            </a:extLst>
          </p:cNvPr>
          <p:cNvCxnSpPr/>
          <p:nvPr/>
        </p:nvCxnSpPr>
        <p:spPr>
          <a:xfrm>
            <a:off x="7248128" y="5661248"/>
            <a:ext cx="424847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C9F9B28-498A-4F93-80FD-62389E7D1E3F}"/>
              </a:ext>
            </a:extLst>
          </p:cNvPr>
          <p:cNvCxnSpPr/>
          <p:nvPr/>
        </p:nvCxnSpPr>
        <p:spPr>
          <a:xfrm>
            <a:off x="7464152" y="1916832"/>
            <a:ext cx="216024" cy="17281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1734156-21E6-450D-85F5-F359D29A2D09}"/>
              </a:ext>
            </a:extLst>
          </p:cNvPr>
          <p:cNvCxnSpPr>
            <a:cxnSpLocks/>
          </p:cNvCxnSpPr>
          <p:nvPr/>
        </p:nvCxnSpPr>
        <p:spPr>
          <a:xfrm>
            <a:off x="7680176" y="3645024"/>
            <a:ext cx="1584176" cy="201622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F8D518-D940-41C1-A56B-1F76AF965483}"/>
              </a:ext>
            </a:extLst>
          </p:cNvPr>
          <p:cNvSpPr txBox="1"/>
          <p:nvPr/>
        </p:nvSpPr>
        <p:spPr>
          <a:xfrm>
            <a:off x="8184232" y="5686772"/>
            <a:ext cx="283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молекулярная площадь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A9BF6-0538-45DB-8FF3-F5425CC4CF43}"/>
              </a:ext>
            </a:extLst>
          </p:cNvPr>
          <p:cNvSpPr txBox="1"/>
          <p:nvPr/>
        </p:nvSpPr>
        <p:spPr>
          <a:xfrm rot="16200000">
            <a:off x="5512028" y="3460358"/>
            <a:ext cx="2759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поверхностное давление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A24FFE-D31C-4DC9-9E0E-DE096284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199" y="2161717"/>
            <a:ext cx="1219370" cy="61921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178FAE6-613B-49A8-9D7A-71A1C4AD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454" y="3684806"/>
            <a:ext cx="1209844" cy="56205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2D1DE6F-C9F5-4E8C-BFFD-012AA4DA7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98" y="4791117"/>
            <a:ext cx="1238423" cy="5715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D4AC73-D31D-48DF-9755-D9B020AD5AB4}"/>
              </a:ext>
            </a:extLst>
          </p:cNvPr>
          <p:cNvSpPr txBox="1"/>
          <p:nvPr/>
        </p:nvSpPr>
        <p:spPr>
          <a:xfrm>
            <a:off x="263351" y="1796239"/>
            <a:ext cx="64439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 очень малых концентрациях молекулы поверхностно-активного вещества совершают беспорядочное движение на границе раздела вода-воздух. Это движение можно представить себе подобным движению молекул идеального газа, заключенного в сосуде.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FCF625-8FAB-4845-99B7-A355620FB96F}"/>
              </a:ext>
            </a:extLst>
          </p:cNvPr>
          <p:cNvSpPr txBox="1"/>
          <p:nvPr/>
        </p:nvSpPr>
        <p:spPr>
          <a:xfrm>
            <a:off x="263351" y="3273567"/>
            <a:ext cx="64439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Соответствующими термодинамическими переменными для системы поверхностно-активных веществ являются поверхностное давление, площадь поверхности и количество молекул монослоя. Эта система ведет себя подобно газу в контейнере. Плотность молекул монослоя, а также поверхностное давление увеличиваются при уменьшении площади поверхности. Дальнейшее сжатие молекул ПАВ на поверхности ведет себя аналогично фазовым переходам.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48603B-516A-496C-93CF-1925337DCBDF}"/>
              </a:ext>
            </a:extLst>
          </p:cNvPr>
          <p:cNvSpPr txBox="1"/>
          <p:nvPr/>
        </p:nvSpPr>
        <p:spPr>
          <a:xfrm>
            <a:off x="9699709" y="5266393"/>
            <a:ext cx="223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газообразная фаза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91BE4-623D-4819-8A75-AFC25672FF06}"/>
              </a:ext>
            </a:extLst>
          </p:cNvPr>
          <p:cNvSpPr txBox="1"/>
          <p:nvPr/>
        </p:nvSpPr>
        <p:spPr>
          <a:xfrm>
            <a:off x="8968261" y="4139788"/>
            <a:ext cx="309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жидкая расширенная фаза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E36E87-40A9-4D62-ACEA-5C79A29F9D3A}"/>
              </a:ext>
            </a:extLst>
          </p:cNvPr>
          <p:cNvSpPr txBox="1"/>
          <p:nvPr/>
        </p:nvSpPr>
        <p:spPr>
          <a:xfrm>
            <a:off x="7721980" y="2686718"/>
            <a:ext cx="280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конденсированная фаза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288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87228-685F-4065-A65A-BFE703E0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ФАЗЫ МОНОСЛОЯ -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18F92-70BB-4FAE-9942-EA5A3E0A4C0C}"/>
              </a:ext>
            </a:extLst>
          </p:cNvPr>
          <p:cNvSpPr txBox="1"/>
          <p:nvPr/>
        </p:nvSpPr>
        <p:spPr>
          <a:xfrm>
            <a:off x="407368" y="5289680"/>
            <a:ext cx="11695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Вертикальная конфигурация предпочтительнее из-за концевых групп, но упорядочению помогает взаимодействие между цепями, которое максимизируется, когда цепи выровнены. Чем длиннее цепь, тем сильнее взаимодействие между соседними цепями.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072A0D1-B9EC-40CE-80AC-3C9159B70C0D}"/>
              </a:ext>
            </a:extLst>
          </p:cNvPr>
          <p:cNvSpPr/>
          <p:nvPr/>
        </p:nvSpPr>
        <p:spPr>
          <a:xfrm rot="565340">
            <a:off x="5158113" y="2546153"/>
            <a:ext cx="21602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16D95DA6-7DE6-4868-9B1D-87302D106566}"/>
              </a:ext>
            </a:extLst>
          </p:cNvPr>
          <p:cNvSpPr/>
          <p:nvPr/>
        </p:nvSpPr>
        <p:spPr>
          <a:xfrm rot="565340">
            <a:off x="4865590" y="3688855"/>
            <a:ext cx="504056" cy="5040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8F38B19-7905-48C3-B0E4-CFA14BD0B141}"/>
              </a:ext>
            </a:extLst>
          </p:cNvPr>
          <p:cNvSpPr/>
          <p:nvPr/>
        </p:nvSpPr>
        <p:spPr>
          <a:xfrm rot="565340">
            <a:off x="6040582" y="2536283"/>
            <a:ext cx="21602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14F9541-A6D1-4784-AB76-E25F0D37968F}"/>
              </a:ext>
            </a:extLst>
          </p:cNvPr>
          <p:cNvSpPr/>
          <p:nvPr/>
        </p:nvSpPr>
        <p:spPr>
          <a:xfrm rot="565340">
            <a:off x="5748059" y="3678985"/>
            <a:ext cx="504056" cy="5040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B853EA-243F-4964-98A7-0C15A85A5DBC}"/>
              </a:ext>
            </a:extLst>
          </p:cNvPr>
          <p:cNvSpPr/>
          <p:nvPr/>
        </p:nvSpPr>
        <p:spPr>
          <a:xfrm rot="565340">
            <a:off x="6917372" y="2558338"/>
            <a:ext cx="21602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0121CE7-B212-4EA7-8EDE-E245DFC9DF11}"/>
              </a:ext>
            </a:extLst>
          </p:cNvPr>
          <p:cNvSpPr/>
          <p:nvPr/>
        </p:nvSpPr>
        <p:spPr>
          <a:xfrm rot="565340">
            <a:off x="6624849" y="3701040"/>
            <a:ext cx="504056" cy="5040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81B81B9-DDCA-40DF-889E-6DB586CE017A}"/>
              </a:ext>
            </a:extLst>
          </p:cNvPr>
          <p:cNvSpPr/>
          <p:nvPr/>
        </p:nvSpPr>
        <p:spPr>
          <a:xfrm>
            <a:off x="4583832" y="4184700"/>
            <a:ext cx="3024336" cy="4040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жидкость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9422B-16B6-4664-88AB-5510E3446396}"/>
              </a:ext>
            </a:extLst>
          </p:cNvPr>
          <p:cNvSpPr txBox="1"/>
          <p:nvPr/>
        </p:nvSpPr>
        <p:spPr>
          <a:xfrm>
            <a:off x="3132332" y="3595880"/>
            <a:ext cx="185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поверхностно-активная голова группы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A04B3-280D-4B04-A4F9-5B982925E149}"/>
              </a:ext>
            </a:extLst>
          </p:cNvPr>
          <p:cNvSpPr txBox="1"/>
          <p:nvPr/>
        </p:nvSpPr>
        <p:spPr>
          <a:xfrm>
            <a:off x="3449996" y="2144864"/>
            <a:ext cx="1850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хвост группы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9FC8058-5502-4A1C-AAFC-D465037280D2}"/>
              </a:ext>
            </a:extLst>
          </p:cNvPr>
          <p:cNvCxnSpPr/>
          <p:nvPr/>
        </p:nvCxnSpPr>
        <p:spPr>
          <a:xfrm>
            <a:off x="4827730" y="2283363"/>
            <a:ext cx="438395" cy="24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65CEAD6-17A4-462E-A9F9-AC88386EEB04}"/>
              </a:ext>
            </a:extLst>
          </p:cNvPr>
          <p:cNvCxnSpPr>
            <a:cxnSpLocks/>
          </p:cNvCxnSpPr>
          <p:nvPr/>
        </p:nvCxnSpPr>
        <p:spPr>
          <a:xfrm>
            <a:off x="4570472" y="3906870"/>
            <a:ext cx="251579" cy="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4D44707-1657-48C5-A926-AB40B56D58D8}"/>
              </a:ext>
            </a:extLst>
          </p:cNvPr>
          <p:cNvCxnSpPr/>
          <p:nvPr/>
        </p:nvCxnSpPr>
        <p:spPr>
          <a:xfrm>
            <a:off x="6355351" y="2752751"/>
            <a:ext cx="576225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2F6EEE3-5228-4423-B8B8-52F43BE063E1}"/>
              </a:ext>
            </a:extLst>
          </p:cNvPr>
          <p:cNvSpPr txBox="1"/>
          <p:nvPr/>
        </p:nvSpPr>
        <p:spPr>
          <a:xfrm>
            <a:off x="5517747" y="2144864"/>
            <a:ext cx="3624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взаимодействие между цепями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3F8FB2-B356-44B5-AD3B-49CEDD1285A6}"/>
              </a:ext>
            </a:extLst>
          </p:cNvPr>
          <p:cNvSpPr txBox="1"/>
          <p:nvPr/>
        </p:nvSpPr>
        <p:spPr>
          <a:xfrm>
            <a:off x="7068152" y="3335876"/>
            <a:ext cx="2015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Водородная связь или электростатические взаимодействия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EB1FE638-CE1E-41A3-8B95-ACA59B1BA8EA}"/>
              </a:ext>
            </a:extLst>
          </p:cNvPr>
          <p:cNvCxnSpPr>
            <a:cxnSpLocks/>
          </p:cNvCxnSpPr>
          <p:nvPr/>
        </p:nvCxnSpPr>
        <p:spPr>
          <a:xfrm flipH="1">
            <a:off x="7068152" y="3826712"/>
            <a:ext cx="342511" cy="351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4E21DF-BF5A-492B-B240-15E7A5D89FE1}"/>
              </a:ext>
            </a:extLst>
          </p:cNvPr>
          <p:cNvSpPr txBox="1"/>
          <p:nvPr/>
        </p:nvSpPr>
        <p:spPr>
          <a:xfrm>
            <a:off x="3217589" y="2710646"/>
            <a:ext cx="1900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Алкильные или дериватизированные алкильные группы</a:t>
            </a:r>
          </a:p>
        </p:txBody>
      </p: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5F54365C-BBE3-4C52-AF8A-0A10742A77D3}"/>
              </a:ext>
            </a:extLst>
          </p:cNvPr>
          <p:cNvCxnSpPr/>
          <p:nvPr/>
        </p:nvCxnSpPr>
        <p:spPr>
          <a:xfrm>
            <a:off x="4989011" y="3053850"/>
            <a:ext cx="528736" cy="2160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4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CD2B6-F3F6-433A-8308-693FB523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ТВЕРДЫЕ ВЕЩЕСТВА В ЖИДКОСТИ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3AFAC1-4F70-4B9A-B91F-5D142DFE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101" y="2060848"/>
            <a:ext cx="2676899" cy="3162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23340-E1E8-4EAB-AE27-7A149BB4041D}"/>
              </a:ext>
            </a:extLst>
          </p:cNvPr>
          <p:cNvSpPr txBox="1"/>
          <p:nvPr/>
        </p:nvSpPr>
        <p:spPr>
          <a:xfrm>
            <a:off x="911424" y="3068960"/>
            <a:ext cx="704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Когда вы помещаете плоское твердое тело в воду то появляется вдавленность (мениск), если поверхность гидрофобная или наоборот приподнятость - если поверхность гидрофильная.</a:t>
            </a:r>
          </a:p>
        </p:txBody>
      </p:sp>
    </p:spTree>
    <p:extLst>
      <p:ext uri="{BB962C8B-B14F-4D97-AF65-F5344CB8AC3E}">
        <p14:creationId xmlns:p14="http://schemas.microsoft.com/office/powerpoint/2010/main" val="115167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1B358-A83E-4A81-9A12-59625CD7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ПОВЕДЕНИЕ ЛАНГМЮРОВСКОЙ ПЛЕНКИ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0A2C9-238B-4CFC-B6B3-CFF3A241FA44}"/>
              </a:ext>
            </a:extLst>
          </p:cNvPr>
          <p:cNvSpPr txBox="1"/>
          <p:nvPr/>
        </p:nvSpPr>
        <p:spPr>
          <a:xfrm>
            <a:off x="456169" y="289080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Пленка Лангмюра будет «приставать» к мениску. Если вы медленно потяните твердое тело вверх (гидрофильное) или медленно протолкнете его внутрь (гидрофобное), вы сможете перенести тонкую пленку на твердый материал.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BDE6A8-80FB-43C7-A8B7-5FFB315D392C}"/>
              </a:ext>
            </a:extLst>
          </p:cNvPr>
          <p:cNvCxnSpPr/>
          <p:nvPr/>
        </p:nvCxnSpPr>
        <p:spPr>
          <a:xfrm>
            <a:off x="9048328" y="2924944"/>
            <a:ext cx="0" cy="1584176"/>
          </a:xfrm>
          <a:prstGeom prst="line">
            <a:avLst/>
          </a:prstGeom>
          <a:ln w="180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7D49946C-A1DD-439A-9B78-25F4B9725C88}"/>
              </a:ext>
            </a:extLst>
          </p:cNvPr>
          <p:cNvSpPr/>
          <p:nvPr/>
        </p:nvSpPr>
        <p:spPr>
          <a:xfrm>
            <a:off x="7104112" y="4077072"/>
            <a:ext cx="3657600" cy="1320800"/>
          </a:xfrm>
          <a:custGeom>
            <a:avLst/>
            <a:gdLst>
              <a:gd name="connsiteX0" fmla="*/ 0 w 3657600"/>
              <a:gd name="connsiteY0" fmla="*/ 876300 h 1320800"/>
              <a:gd name="connsiteX1" fmla="*/ 0 w 3657600"/>
              <a:gd name="connsiteY1" fmla="*/ 876300 h 1320800"/>
              <a:gd name="connsiteX2" fmla="*/ 139700 w 3657600"/>
              <a:gd name="connsiteY2" fmla="*/ 863600 h 1320800"/>
              <a:gd name="connsiteX3" fmla="*/ 558800 w 3657600"/>
              <a:gd name="connsiteY3" fmla="*/ 838200 h 1320800"/>
              <a:gd name="connsiteX4" fmla="*/ 723900 w 3657600"/>
              <a:gd name="connsiteY4" fmla="*/ 787400 h 1320800"/>
              <a:gd name="connsiteX5" fmla="*/ 774700 w 3657600"/>
              <a:gd name="connsiteY5" fmla="*/ 774700 h 1320800"/>
              <a:gd name="connsiteX6" fmla="*/ 965200 w 3657600"/>
              <a:gd name="connsiteY6" fmla="*/ 698500 h 1320800"/>
              <a:gd name="connsiteX7" fmla="*/ 1003300 w 3657600"/>
              <a:gd name="connsiteY7" fmla="*/ 685800 h 1320800"/>
              <a:gd name="connsiteX8" fmla="*/ 1054100 w 3657600"/>
              <a:gd name="connsiteY8" fmla="*/ 660400 h 1320800"/>
              <a:gd name="connsiteX9" fmla="*/ 1092200 w 3657600"/>
              <a:gd name="connsiteY9" fmla="*/ 635000 h 1320800"/>
              <a:gd name="connsiteX10" fmla="*/ 1193800 w 3657600"/>
              <a:gd name="connsiteY10" fmla="*/ 609600 h 1320800"/>
              <a:gd name="connsiteX11" fmla="*/ 1320800 w 3657600"/>
              <a:gd name="connsiteY11" fmla="*/ 533400 h 1320800"/>
              <a:gd name="connsiteX12" fmla="*/ 1435100 w 3657600"/>
              <a:gd name="connsiteY12" fmla="*/ 457200 h 1320800"/>
              <a:gd name="connsiteX13" fmla="*/ 1612900 w 3657600"/>
              <a:gd name="connsiteY13" fmla="*/ 342900 h 1320800"/>
              <a:gd name="connsiteX14" fmla="*/ 1651000 w 3657600"/>
              <a:gd name="connsiteY14" fmla="*/ 304800 h 1320800"/>
              <a:gd name="connsiteX15" fmla="*/ 1778000 w 3657600"/>
              <a:gd name="connsiteY15" fmla="*/ 203200 h 1320800"/>
              <a:gd name="connsiteX16" fmla="*/ 1816100 w 3657600"/>
              <a:gd name="connsiteY16" fmla="*/ 139700 h 1320800"/>
              <a:gd name="connsiteX17" fmla="*/ 1905000 w 3657600"/>
              <a:gd name="connsiteY17" fmla="*/ 0 h 1320800"/>
              <a:gd name="connsiteX18" fmla="*/ 1930400 w 3657600"/>
              <a:gd name="connsiteY18" fmla="*/ 50800 h 1320800"/>
              <a:gd name="connsiteX19" fmla="*/ 1968500 w 3657600"/>
              <a:gd name="connsiteY19" fmla="*/ 114300 h 1320800"/>
              <a:gd name="connsiteX20" fmla="*/ 1993900 w 3657600"/>
              <a:gd name="connsiteY20" fmla="*/ 177800 h 1320800"/>
              <a:gd name="connsiteX21" fmla="*/ 2044700 w 3657600"/>
              <a:gd name="connsiteY21" fmla="*/ 241300 h 1320800"/>
              <a:gd name="connsiteX22" fmla="*/ 2095500 w 3657600"/>
              <a:gd name="connsiteY22" fmla="*/ 342900 h 1320800"/>
              <a:gd name="connsiteX23" fmla="*/ 2273300 w 3657600"/>
              <a:gd name="connsiteY23" fmla="*/ 546100 h 1320800"/>
              <a:gd name="connsiteX24" fmla="*/ 2374900 w 3657600"/>
              <a:gd name="connsiteY24" fmla="*/ 596900 h 1320800"/>
              <a:gd name="connsiteX25" fmla="*/ 2438400 w 3657600"/>
              <a:gd name="connsiteY25" fmla="*/ 622300 h 1320800"/>
              <a:gd name="connsiteX26" fmla="*/ 2565400 w 3657600"/>
              <a:gd name="connsiteY26" fmla="*/ 685800 h 1320800"/>
              <a:gd name="connsiteX27" fmla="*/ 2908300 w 3657600"/>
              <a:gd name="connsiteY27" fmla="*/ 787400 h 1320800"/>
              <a:gd name="connsiteX28" fmla="*/ 3073400 w 3657600"/>
              <a:gd name="connsiteY28" fmla="*/ 825500 h 1320800"/>
              <a:gd name="connsiteX29" fmla="*/ 3251200 w 3657600"/>
              <a:gd name="connsiteY29" fmla="*/ 838200 h 1320800"/>
              <a:gd name="connsiteX30" fmla="*/ 3644900 w 3657600"/>
              <a:gd name="connsiteY30" fmla="*/ 850900 h 1320800"/>
              <a:gd name="connsiteX31" fmla="*/ 3657600 w 3657600"/>
              <a:gd name="connsiteY31" fmla="*/ 1295400 h 1320800"/>
              <a:gd name="connsiteX32" fmla="*/ 25400 w 3657600"/>
              <a:gd name="connsiteY32" fmla="*/ 1320800 h 1320800"/>
              <a:gd name="connsiteX33" fmla="*/ 0 w 3657600"/>
              <a:gd name="connsiteY33" fmla="*/ 8763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57600" h="1320800">
                <a:moveTo>
                  <a:pt x="0" y="876300"/>
                </a:moveTo>
                <a:lnTo>
                  <a:pt x="0" y="876300"/>
                </a:lnTo>
                <a:cubicBezTo>
                  <a:pt x="46567" y="872067"/>
                  <a:pt x="93050" y="866781"/>
                  <a:pt x="139700" y="863600"/>
                </a:cubicBezTo>
                <a:cubicBezTo>
                  <a:pt x="279332" y="854080"/>
                  <a:pt x="420019" y="856302"/>
                  <a:pt x="558800" y="838200"/>
                </a:cubicBezTo>
                <a:cubicBezTo>
                  <a:pt x="615896" y="830753"/>
                  <a:pt x="668660" y="803647"/>
                  <a:pt x="723900" y="787400"/>
                </a:cubicBezTo>
                <a:cubicBezTo>
                  <a:pt x="740645" y="782475"/>
                  <a:pt x="758141" y="780220"/>
                  <a:pt x="774700" y="774700"/>
                </a:cubicBezTo>
                <a:cubicBezTo>
                  <a:pt x="882848" y="738651"/>
                  <a:pt x="864126" y="738930"/>
                  <a:pt x="965200" y="698500"/>
                </a:cubicBezTo>
                <a:cubicBezTo>
                  <a:pt x="977629" y="693528"/>
                  <a:pt x="990995" y="691073"/>
                  <a:pt x="1003300" y="685800"/>
                </a:cubicBezTo>
                <a:cubicBezTo>
                  <a:pt x="1020701" y="678342"/>
                  <a:pt x="1037662" y="669793"/>
                  <a:pt x="1054100" y="660400"/>
                </a:cubicBezTo>
                <a:cubicBezTo>
                  <a:pt x="1067352" y="652827"/>
                  <a:pt x="1077855" y="640216"/>
                  <a:pt x="1092200" y="635000"/>
                </a:cubicBezTo>
                <a:cubicBezTo>
                  <a:pt x="1125007" y="623070"/>
                  <a:pt x="1159933" y="618067"/>
                  <a:pt x="1193800" y="609600"/>
                </a:cubicBezTo>
                <a:cubicBezTo>
                  <a:pt x="1319035" y="526110"/>
                  <a:pt x="1087309" y="679332"/>
                  <a:pt x="1320800" y="533400"/>
                </a:cubicBezTo>
                <a:cubicBezTo>
                  <a:pt x="1359630" y="509131"/>
                  <a:pt x="1396656" y="482076"/>
                  <a:pt x="1435100" y="457200"/>
                </a:cubicBezTo>
                <a:cubicBezTo>
                  <a:pt x="1435346" y="457041"/>
                  <a:pt x="1600730" y="355070"/>
                  <a:pt x="1612900" y="342900"/>
                </a:cubicBezTo>
                <a:cubicBezTo>
                  <a:pt x="1625600" y="330200"/>
                  <a:pt x="1637363" y="316489"/>
                  <a:pt x="1651000" y="304800"/>
                </a:cubicBezTo>
                <a:cubicBezTo>
                  <a:pt x="1696100" y="266143"/>
                  <a:pt x="1735761" y="250132"/>
                  <a:pt x="1778000" y="203200"/>
                </a:cubicBezTo>
                <a:cubicBezTo>
                  <a:pt x="1794513" y="184852"/>
                  <a:pt x="1802848" y="160525"/>
                  <a:pt x="1816100" y="139700"/>
                </a:cubicBezTo>
                <a:cubicBezTo>
                  <a:pt x="1928962" y="-37654"/>
                  <a:pt x="1812082" y="154863"/>
                  <a:pt x="1905000" y="0"/>
                </a:cubicBezTo>
                <a:cubicBezTo>
                  <a:pt x="1913467" y="16933"/>
                  <a:pt x="1921206" y="34250"/>
                  <a:pt x="1930400" y="50800"/>
                </a:cubicBezTo>
                <a:cubicBezTo>
                  <a:pt x="1942388" y="72378"/>
                  <a:pt x="1957461" y="92222"/>
                  <a:pt x="1968500" y="114300"/>
                </a:cubicBezTo>
                <a:cubicBezTo>
                  <a:pt x="1978695" y="134690"/>
                  <a:pt x="1982171" y="158252"/>
                  <a:pt x="1993900" y="177800"/>
                </a:cubicBezTo>
                <a:cubicBezTo>
                  <a:pt x="2007846" y="201044"/>
                  <a:pt x="2030494" y="218214"/>
                  <a:pt x="2044700" y="241300"/>
                </a:cubicBezTo>
                <a:cubicBezTo>
                  <a:pt x="2064544" y="273547"/>
                  <a:pt x="2076019" y="310432"/>
                  <a:pt x="2095500" y="342900"/>
                </a:cubicBezTo>
                <a:cubicBezTo>
                  <a:pt x="2142237" y="420795"/>
                  <a:pt x="2183497" y="501199"/>
                  <a:pt x="2273300" y="546100"/>
                </a:cubicBezTo>
                <a:cubicBezTo>
                  <a:pt x="2307167" y="563033"/>
                  <a:pt x="2340521" y="581033"/>
                  <a:pt x="2374900" y="596900"/>
                </a:cubicBezTo>
                <a:cubicBezTo>
                  <a:pt x="2395599" y="606453"/>
                  <a:pt x="2418010" y="612105"/>
                  <a:pt x="2438400" y="622300"/>
                </a:cubicBezTo>
                <a:cubicBezTo>
                  <a:pt x="2535638" y="670919"/>
                  <a:pt x="2394219" y="630418"/>
                  <a:pt x="2565400" y="685800"/>
                </a:cubicBezTo>
                <a:cubicBezTo>
                  <a:pt x="2678823" y="722496"/>
                  <a:pt x="2792141" y="760594"/>
                  <a:pt x="2908300" y="787400"/>
                </a:cubicBezTo>
                <a:cubicBezTo>
                  <a:pt x="2963333" y="800100"/>
                  <a:pt x="3017530" y="817223"/>
                  <a:pt x="3073400" y="825500"/>
                </a:cubicBezTo>
                <a:cubicBezTo>
                  <a:pt x="3132176" y="834208"/>
                  <a:pt x="3191864" y="835077"/>
                  <a:pt x="3251200" y="838200"/>
                </a:cubicBezTo>
                <a:cubicBezTo>
                  <a:pt x="3515939" y="852134"/>
                  <a:pt x="3474614" y="850900"/>
                  <a:pt x="3644900" y="850900"/>
                </a:cubicBezTo>
                <a:lnTo>
                  <a:pt x="3657600" y="1295400"/>
                </a:lnTo>
                <a:lnTo>
                  <a:pt x="25400" y="1320800"/>
                </a:lnTo>
                <a:lnTo>
                  <a:pt x="0" y="87630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FE94EBB-0A62-4311-BDA0-A719B7098E4B}"/>
              </a:ext>
            </a:extLst>
          </p:cNvPr>
          <p:cNvGrpSpPr/>
          <p:nvPr/>
        </p:nvGrpSpPr>
        <p:grpSpPr>
          <a:xfrm>
            <a:off x="7085563" y="4509120"/>
            <a:ext cx="144016" cy="440788"/>
            <a:chOff x="4511824" y="5076444"/>
            <a:chExt cx="144016" cy="440788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AF9D064-BCDC-404B-A94E-3EBB80133098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C2C6F4D-F502-40A3-B873-56405FA48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4A3D41F-2776-496F-A025-249479CDC108}"/>
              </a:ext>
            </a:extLst>
          </p:cNvPr>
          <p:cNvGrpSpPr/>
          <p:nvPr/>
        </p:nvGrpSpPr>
        <p:grpSpPr>
          <a:xfrm>
            <a:off x="7248128" y="4509120"/>
            <a:ext cx="144016" cy="440788"/>
            <a:chOff x="4511824" y="5076444"/>
            <a:chExt cx="144016" cy="440788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21B76391-C440-4DF6-ABC0-F91BA1EB4948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AC6AE17-572E-423F-AC1C-10FD3E0455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A237F74-5B23-4465-93D5-ACCF80017C1C}"/>
              </a:ext>
            </a:extLst>
          </p:cNvPr>
          <p:cNvGrpSpPr/>
          <p:nvPr/>
        </p:nvGrpSpPr>
        <p:grpSpPr>
          <a:xfrm>
            <a:off x="7392143" y="4509120"/>
            <a:ext cx="144016" cy="440788"/>
            <a:chOff x="4511824" y="5076444"/>
            <a:chExt cx="144016" cy="440788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F9FAE72-B586-42F6-8E19-144DDC28A9F3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DEF059F-B1EF-4B51-AF83-3FC42B3A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8A0BD5-33C2-41D6-82A3-383D589FA337}"/>
              </a:ext>
            </a:extLst>
          </p:cNvPr>
          <p:cNvGrpSpPr/>
          <p:nvPr/>
        </p:nvGrpSpPr>
        <p:grpSpPr>
          <a:xfrm rot="21390055">
            <a:off x="7531161" y="4509120"/>
            <a:ext cx="144016" cy="440788"/>
            <a:chOff x="4511824" y="5076444"/>
            <a:chExt cx="144016" cy="440788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2A3E282D-8C8D-40BC-BC59-71CF042B642B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4E923E28-7AF5-448A-9905-EF8372D5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7D482FAD-DFA8-421E-870D-93A0EB7721C4}"/>
              </a:ext>
            </a:extLst>
          </p:cNvPr>
          <p:cNvGrpSpPr/>
          <p:nvPr/>
        </p:nvGrpSpPr>
        <p:grpSpPr>
          <a:xfrm rot="20685788">
            <a:off x="7649464" y="4473659"/>
            <a:ext cx="144016" cy="440788"/>
            <a:chOff x="4511824" y="5076444"/>
            <a:chExt cx="144016" cy="44078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46F4BD92-6C21-4210-AD80-56632C0DA932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356E72A-E672-40F0-BFFE-B447CBCED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2AF1AB10-8C40-4C33-93CC-AADBCAB84E19}"/>
              </a:ext>
            </a:extLst>
          </p:cNvPr>
          <p:cNvGrpSpPr/>
          <p:nvPr/>
        </p:nvGrpSpPr>
        <p:grpSpPr>
          <a:xfrm rot="20385857">
            <a:off x="7782571" y="4446398"/>
            <a:ext cx="144016" cy="440788"/>
            <a:chOff x="4511824" y="5076444"/>
            <a:chExt cx="144016" cy="440788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0FCAD7E4-E79E-4604-A02E-69FC303A4650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54384A1C-DB26-4D7D-8A85-5CF288FC1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A3F9287-B652-463A-8883-6B7A7C4E33F0}"/>
              </a:ext>
            </a:extLst>
          </p:cNvPr>
          <p:cNvGrpSpPr/>
          <p:nvPr/>
        </p:nvGrpSpPr>
        <p:grpSpPr>
          <a:xfrm rot="20265311">
            <a:off x="7917528" y="4380144"/>
            <a:ext cx="144016" cy="440788"/>
            <a:chOff x="4511824" y="5076444"/>
            <a:chExt cx="144016" cy="440788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53DFCD18-6BC4-49E7-A07A-1FC2B10A9DB5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80D4518C-3A6F-42D1-B746-A9E4C6730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C88D969E-B644-4791-A978-C9548F83C48C}"/>
              </a:ext>
            </a:extLst>
          </p:cNvPr>
          <p:cNvGrpSpPr/>
          <p:nvPr/>
        </p:nvGrpSpPr>
        <p:grpSpPr>
          <a:xfrm rot="20068901">
            <a:off x="8054864" y="4341227"/>
            <a:ext cx="144016" cy="440788"/>
            <a:chOff x="4511824" y="5076444"/>
            <a:chExt cx="144016" cy="440788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39E8652-928E-4D94-BA7A-38A58CDE5DD6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C7B99D27-DDC9-482F-B8E8-D70BED38F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E1B602E-DE37-490F-A49F-238899681302}"/>
              </a:ext>
            </a:extLst>
          </p:cNvPr>
          <p:cNvGrpSpPr/>
          <p:nvPr/>
        </p:nvGrpSpPr>
        <p:grpSpPr>
          <a:xfrm rot="19590339">
            <a:off x="8161999" y="4276860"/>
            <a:ext cx="144016" cy="440788"/>
            <a:chOff x="4511824" y="5076444"/>
            <a:chExt cx="144016" cy="440788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1C3C2389-7879-46D2-91DE-CAFD354C69C2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AACE4AD1-2CD3-4EBD-84C8-894EEE731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04C4ADE7-D4E6-43FC-B355-9B6E1BAA4BB6}"/>
              </a:ext>
            </a:extLst>
          </p:cNvPr>
          <p:cNvGrpSpPr/>
          <p:nvPr/>
        </p:nvGrpSpPr>
        <p:grpSpPr>
          <a:xfrm rot="19603578">
            <a:off x="8308620" y="4205456"/>
            <a:ext cx="144016" cy="440788"/>
            <a:chOff x="4511824" y="5076444"/>
            <a:chExt cx="144016" cy="440788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09FE4733-5FB4-46F4-A834-28F0486AC007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6C9B0B76-2D0C-48BA-9141-19BAF997A0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621BD71-825B-41E0-BC6F-1AD3F238E0C0}"/>
              </a:ext>
            </a:extLst>
          </p:cNvPr>
          <p:cNvGrpSpPr/>
          <p:nvPr/>
        </p:nvGrpSpPr>
        <p:grpSpPr>
          <a:xfrm rot="16200000">
            <a:off x="8660100" y="2835263"/>
            <a:ext cx="144016" cy="440788"/>
            <a:chOff x="4511824" y="5076444"/>
            <a:chExt cx="144016" cy="440788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6A117257-3638-40B3-9D2E-4BCA66D95382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4562F00D-936A-41A8-9C35-7E44D3926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99BD04BF-F0F4-41DE-9119-9CCADFA83E0B}"/>
              </a:ext>
            </a:extLst>
          </p:cNvPr>
          <p:cNvGrpSpPr/>
          <p:nvPr/>
        </p:nvGrpSpPr>
        <p:grpSpPr>
          <a:xfrm rot="16200000">
            <a:off x="8663608" y="2992482"/>
            <a:ext cx="144016" cy="440788"/>
            <a:chOff x="4511824" y="5076444"/>
            <a:chExt cx="144016" cy="440788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AB5D3D73-2F8E-48A7-8902-76B289D650B3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FE90E7-CF18-426F-8A1B-54488C69F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D8E8F4E9-AB5E-4DB3-BDA5-D62BC95D5099}"/>
              </a:ext>
            </a:extLst>
          </p:cNvPr>
          <p:cNvGrpSpPr/>
          <p:nvPr/>
        </p:nvGrpSpPr>
        <p:grpSpPr>
          <a:xfrm rot="16200000">
            <a:off x="8660100" y="3136497"/>
            <a:ext cx="144016" cy="440788"/>
            <a:chOff x="4511824" y="5076444"/>
            <a:chExt cx="144016" cy="440788"/>
          </a:xfrm>
        </p:grpSpPr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0F1D549F-9966-4FBE-8902-16674AF29A43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301FB886-BA05-402F-8B06-2DAA272B1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0FAF39E6-3589-4213-B1C0-F2DA21F25679}"/>
              </a:ext>
            </a:extLst>
          </p:cNvPr>
          <p:cNvGrpSpPr/>
          <p:nvPr/>
        </p:nvGrpSpPr>
        <p:grpSpPr>
          <a:xfrm rot="16200000">
            <a:off x="8660100" y="3293715"/>
            <a:ext cx="144016" cy="440788"/>
            <a:chOff x="4511824" y="5076444"/>
            <a:chExt cx="144016" cy="440788"/>
          </a:xfrm>
        </p:grpSpPr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89F0A411-757B-419E-AAFD-4275F8B9BBAE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89BF31F2-0C2A-422D-96F3-B112C72CF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DC407F27-86FF-43F2-8075-30D1E5A8C0AB}"/>
              </a:ext>
            </a:extLst>
          </p:cNvPr>
          <p:cNvGrpSpPr/>
          <p:nvPr/>
        </p:nvGrpSpPr>
        <p:grpSpPr>
          <a:xfrm rot="16200000">
            <a:off x="8668732" y="3450932"/>
            <a:ext cx="144016" cy="440788"/>
            <a:chOff x="4511824" y="5076444"/>
            <a:chExt cx="144016" cy="440788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92DB86F5-82F6-4625-BA52-8463B5C30E2C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1FA4E223-E56F-44CD-9442-DC4054B48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113449D6-75C0-4E44-A462-FEDA208FF2F9}"/>
              </a:ext>
            </a:extLst>
          </p:cNvPr>
          <p:cNvGrpSpPr/>
          <p:nvPr/>
        </p:nvGrpSpPr>
        <p:grpSpPr>
          <a:xfrm rot="16200000">
            <a:off x="8668732" y="3608875"/>
            <a:ext cx="144016" cy="440788"/>
            <a:chOff x="4511824" y="5076444"/>
            <a:chExt cx="144016" cy="440788"/>
          </a:xfrm>
        </p:grpSpPr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6D28BF6C-F6C9-44A7-AD31-B3746A9C0249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150B2E0-25A1-4DF4-981B-EFE0CA1C6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79004A3-13B3-4719-BBA5-A8390F766066}"/>
              </a:ext>
            </a:extLst>
          </p:cNvPr>
          <p:cNvGrpSpPr/>
          <p:nvPr/>
        </p:nvGrpSpPr>
        <p:grpSpPr>
          <a:xfrm rot="16200000">
            <a:off x="8668732" y="3760244"/>
            <a:ext cx="144016" cy="440788"/>
            <a:chOff x="4511824" y="5076444"/>
            <a:chExt cx="144016" cy="440788"/>
          </a:xfrm>
        </p:grpSpPr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FA4581BB-C3A9-497C-9CB1-92EDC4C5B61F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CD23294D-8092-4079-82ED-1EADE7632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C584095F-4B60-42B3-9F2F-A2DFC3D2A341}"/>
              </a:ext>
            </a:extLst>
          </p:cNvPr>
          <p:cNvGrpSpPr/>
          <p:nvPr/>
        </p:nvGrpSpPr>
        <p:grpSpPr>
          <a:xfrm rot="16716378">
            <a:off x="8668732" y="3903531"/>
            <a:ext cx="144016" cy="440788"/>
            <a:chOff x="4511824" y="5076444"/>
            <a:chExt cx="144016" cy="440788"/>
          </a:xfrm>
        </p:grpSpPr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10616627-B3B3-49EB-9EB2-FC7AAB8397F1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C5A0CFFB-9E46-42B3-B786-363DFA320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B7F8AC4D-D66A-44ED-851B-7366EDA639D2}"/>
              </a:ext>
            </a:extLst>
          </p:cNvPr>
          <p:cNvGrpSpPr/>
          <p:nvPr/>
        </p:nvGrpSpPr>
        <p:grpSpPr>
          <a:xfrm rot="17661836">
            <a:off x="8601496" y="3997471"/>
            <a:ext cx="144016" cy="440788"/>
            <a:chOff x="4511824" y="5076444"/>
            <a:chExt cx="144016" cy="440788"/>
          </a:xfrm>
        </p:grpSpPr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E09EEEDB-BEF1-4669-9B22-186E035B2C35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4BB36C63-20CC-4087-9CB6-84B8EF766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711F578E-D0BD-4AAF-B1D6-D03CA5E18100}"/>
              </a:ext>
            </a:extLst>
          </p:cNvPr>
          <p:cNvGrpSpPr/>
          <p:nvPr/>
        </p:nvGrpSpPr>
        <p:grpSpPr>
          <a:xfrm rot="18707346">
            <a:off x="8520495" y="4060455"/>
            <a:ext cx="144016" cy="440788"/>
            <a:chOff x="4511824" y="5076444"/>
            <a:chExt cx="144016" cy="440788"/>
          </a:xfrm>
        </p:grpSpPr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C6581C7-73C1-4E2A-A141-ED383410E989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86E4253E-961F-4DCB-9FD7-EDC0ADA8D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8FC21026-ECB5-422A-9F00-DCAD5A6A6904}"/>
              </a:ext>
            </a:extLst>
          </p:cNvPr>
          <p:cNvGrpSpPr/>
          <p:nvPr/>
        </p:nvGrpSpPr>
        <p:grpSpPr>
          <a:xfrm rot="19095724">
            <a:off x="8415694" y="4136727"/>
            <a:ext cx="144016" cy="440788"/>
            <a:chOff x="4511824" y="5076444"/>
            <a:chExt cx="144016" cy="440788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7340AD4F-6D08-4610-89A1-C7C7E6A405D5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BDBD3E2E-7B1F-4CC9-A106-074AF33A5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F412E928-3186-4B00-9B57-FED007677EBC}"/>
              </a:ext>
            </a:extLst>
          </p:cNvPr>
          <p:cNvGrpSpPr/>
          <p:nvPr/>
        </p:nvGrpSpPr>
        <p:grpSpPr>
          <a:xfrm>
            <a:off x="10640916" y="4493911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EE8F1B50-5533-4D20-870F-1706B2C0E7C5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B6511D8-124B-4DF7-916C-B1F2B97E2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F7462F53-A349-4BC3-85CA-724F2833E24B}"/>
              </a:ext>
            </a:extLst>
          </p:cNvPr>
          <p:cNvGrpSpPr/>
          <p:nvPr/>
        </p:nvGrpSpPr>
        <p:grpSpPr>
          <a:xfrm rot="21390055">
            <a:off x="10460826" y="4478288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E5FF7A2C-CFBB-409B-AB05-B683A1227D6F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B46BB090-0A2F-46CE-9C35-80B7D5664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44A46D56-3EBE-4380-AE73-4B0571613BA3}"/>
              </a:ext>
            </a:extLst>
          </p:cNvPr>
          <p:cNvGrpSpPr/>
          <p:nvPr/>
        </p:nvGrpSpPr>
        <p:grpSpPr>
          <a:xfrm>
            <a:off x="10332040" y="4473659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0BC542F-D694-4A8B-B320-357BC0CDB593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1F9A8165-D548-4FFB-8879-12DF3EF68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3094CEA0-D9C5-403C-8B70-55C88FE2C30A}"/>
              </a:ext>
            </a:extLst>
          </p:cNvPr>
          <p:cNvGrpSpPr/>
          <p:nvPr/>
        </p:nvGrpSpPr>
        <p:grpSpPr>
          <a:xfrm rot="1397452">
            <a:off x="9753807" y="4418226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7DF5062E-4D11-499B-BC5A-EA9204AD9BB0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8F04EBB7-04D6-4054-BE83-35C1529FB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DB4EF07-2FC4-4D3C-8B5E-4483B054A344}"/>
              </a:ext>
            </a:extLst>
          </p:cNvPr>
          <p:cNvGrpSpPr/>
          <p:nvPr/>
        </p:nvGrpSpPr>
        <p:grpSpPr>
          <a:xfrm rot="1122922">
            <a:off x="9908885" y="4432404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08846235-9A3B-4BB0-9BEF-F08C7102B31E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CB64EE3E-4430-42AE-A7B4-7D03763AF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0B14F588-3B2B-4D4D-B5C7-9B601897E2D5}"/>
              </a:ext>
            </a:extLst>
          </p:cNvPr>
          <p:cNvGrpSpPr/>
          <p:nvPr/>
        </p:nvGrpSpPr>
        <p:grpSpPr>
          <a:xfrm rot="912337">
            <a:off x="10078942" y="4471101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001888F2-B3B6-4620-BC8B-69D927E69E13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B4369BD0-2B4D-49C9-AC70-3B7CD3B2B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7572ABAA-9446-42DD-937A-2B114695986F}"/>
              </a:ext>
            </a:extLst>
          </p:cNvPr>
          <p:cNvGrpSpPr/>
          <p:nvPr/>
        </p:nvGrpSpPr>
        <p:grpSpPr>
          <a:xfrm>
            <a:off x="10159968" y="4471625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4E5151B4-D064-480E-BFEA-00D611134E65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48F3D29D-7D50-4518-BB1F-00FCFC4A7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77A20095-17C8-4D92-A793-14D3FDD8708C}"/>
              </a:ext>
            </a:extLst>
          </p:cNvPr>
          <p:cNvGrpSpPr/>
          <p:nvPr/>
        </p:nvGrpSpPr>
        <p:grpSpPr>
          <a:xfrm rot="2037823">
            <a:off x="9600764" y="4341693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B0B1CB5C-117C-42B7-B66D-052B9260C844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D9E74C0B-1542-489D-A331-4B20CE883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77DE7E6F-929B-4423-87EB-7E12669FE19D}"/>
              </a:ext>
            </a:extLst>
          </p:cNvPr>
          <p:cNvGrpSpPr/>
          <p:nvPr/>
        </p:nvGrpSpPr>
        <p:grpSpPr>
          <a:xfrm rot="5400000">
            <a:off x="9274767" y="2857438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F8ABAA3B-A03D-450C-88F3-2B0D49EB812F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F80C24A-35FB-4460-BA25-83188C5AF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8A80C1B0-5349-4C17-894E-C9F2D5A7FEE4}"/>
              </a:ext>
            </a:extLst>
          </p:cNvPr>
          <p:cNvGrpSpPr/>
          <p:nvPr/>
        </p:nvGrpSpPr>
        <p:grpSpPr>
          <a:xfrm rot="5400000">
            <a:off x="9284619" y="2992482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id="{EE0D8539-CCC4-4624-88C2-6D8E64D24A0A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907F8302-7B37-46A3-A8D4-908E0A27F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F41E6779-DC7B-47FD-907C-783188DA70A4}"/>
              </a:ext>
            </a:extLst>
          </p:cNvPr>
          <p:cNvGrpSpPr/>
          <p:nvPr/>
        </p:nvGrpSpPr>
        <p:grpSpPr>
          <a:xfrm rot="5400000">
            <a:off x="9283099" y="3148044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601A07F0-4F8A-452F-B215-66822D5E7B24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7598070A-E70F-4097-B0FE-150B6C5CD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027CB69F-6C7F-4E3E-8ED6-03C4A33C998E}"/>
              </a:ext>
            </a:extLst>
          </p:cNvPr>
          <p:cNvGrpSpPr/>
          <p:nvPr/>
        </p:nvGrpSpPr>
        <p:grpSpPr>
          <a:xfrm rot="5400000">
            <a:off x="9280463" y="3308904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5FA2E669-A59D-4D83-9E0F-0FD5D10EEAA5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65E7A5CD-15EF-4C6D-A993-BEFE4F0FD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4444F401-D2FE-4BFB-B6D7-78F1658934A2}"/>
              </a:ext>
            </a:extLst>
          </p:cNvPr>
          <p:cNvGrpSpPr/>
          <p:nvPr/>
        </p:nvGrpSpPr>
        <p:grpSpPr>
          <a:xfrm rot="5400000">
            <a:off x="9289033" y="3474779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61036C88-EF12-4AE7-A172-DB78B0CAA880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264546A5-1E9A-4DDD-82E4-8D1CFBEC0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638A2855-BE5A-4C57-96D2-0DBB7F635E45}"/>
              </a:ext>
            </a:extLst>
          </p:cNvPr>
          <p:cNvGrpSpPr/>
          <p:nvPr/>
        </p:nvGrpSpPr>
        <p:grpSpPr>
          <a:xfrm rot="5400000">
            <a:off x="9283099" y="3638999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94A6255A-5465-4C9D-A8EB-EA2B5CD08C35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23" name="Прямая соединительная линия 122">
              <a:extLst>
                <a:ext uri="{FF2B5EF4-FFF2-40B4-BE49-F238E27FC236}">
                  <a16:creationId xmlns:a16="http://schemas.microsoft.com/office/drawing/2014/main" id="{2A36A725-68D4-4B22-B011-58509E54C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CF47517E-1968-4871-A100-A2817DCA6419}"/>
              </a:ext>
            </a:extLst>
          </p:cNvPr>
          <p:cNvGrpSpPr/>
          <p:nvPr/>
        </p:nvGrpSpPr>
        <p:grpSpPr>
          <a:xfrm rot="5400000">
            <a:off x="9289033" y="3798542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25" name="Овал 124">
              <a:extLst>
                <a:ext uri="{FF2B5EF4-FFF2-40B4-BE49-F238E27FC236}">
                  <a16:creationId xmlns:a16="http://schemas.microsoft.com/office/drawing/2014/main" id="{F4066A44-502E-4624-9E4D-2D3551575B9D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26" name="Прямая соединительная линия 125">
              <a:extLst>
                <a:ext uri="{FF2B5EF4-FFF2-40B4-BE49-F238E27FC236}">
                  <a16:creationId xmlns:a16="http://schemas.microsoft.com/office/drawing/2014/main" id="{4B021069-5C37-488A-B109-906DF81F8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741A39DB-3AAC-4985-A7CD-E2EA6379B2AC}"/>
              </a:ext>
            </a:extLst>
          </p:cNvPr>
          <p:cNvGrpSpPr/>
          <p:nvPr/>
        </p:nvGrpSpPr>
        <p:grpSpPr>
          <a:xfrm rot="5111604">
            <a:off x="9289015" y="3920780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28" name="Овал 127">
              <a:extLst>
                <a:ext uri="{FF2B5EF4-FFF2-40B4-BE49-F238E27FC236}">
                  <a16:creationId xmlns:a16="http://schemas.microsoft.com/office/drawing/2014/main" id="{754E43D2-C71A-4B9B-A08A-4EF9B71047DF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B07AD726-8015-41AD-8F4A-AC1362D18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Группа 129">
            <a:extLst>
              <a:ext uri="{FF2B5EF4-FFF2-40B4-BE49-F238E27FC236}">
                <a16:creationId xmlns:a16="http://schemas.microsoft.com/office/drawing/2014/main" id="{DF132DF0-B039-4881-A815-3BBBBB3F6872}"/>
              </a:ext>
            </a:extLst>
          </p:cNvPr>
          <p:cNvGrpSpPr/>
          <p:nvPr/>
        </p:nvGrpSpPr>
        <p:grpSpPr>
          <a:xfrm rot="3976317">
            <a:off x="9271244" y="4022553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C34227AB-4850-4810-81EE-C3DA7F02EAC2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32" name="Прямая соединительная линия 131">
              <a:extLst>
                <a:ext uri="{FF2B5EF4-FFF2-40B4-BE49-F238E27FC236}">
                  <a16:creationId xmlns:a16="http://schemas.microsoft.com/office/drawing/2014/main" id="{F096704D-A35F-4A30-AADC-696080D84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Группа 132">
            <a:extLst>
              <a:ext uri="{FF2B5EF4-FFF2-40B4-BE49-F238E27FC236}">
                <a16:creationId xmlns:a16="http://schemas.microsoft.com/office/drawing/2014/main" id="{3F8ABC2C-42BE-4290-8FE9-AFBA53CE64B3}"/>
              </a:ext>
            </a:extLst>
          </p:cNvPr>
          <p:cNvGrpSpPr/>
          <p:nvPr/>
        </p:nvGrpSpPr>
        <p:grpSpPr>
          <a:xfrm rot="3181378">
            <a:off x="9347938" y="4145525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34" name="Овал 133">
              <a:extLst>
                <a:ext uri="{FF2B5EF4-FFF2-40B4-BE49-F238E27FC236}">
                  <a16:creationId xmlns:a16="http://schemas.microsoft.com/office/drawing/2014/main" id="{1F2E30D5-421B-4249-88E1-CE406CA4738A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35" name="Прямая соединительная линия 134">
              <a:extLst>
                <a:ext uri="{FF2B5EF4-FFF2-40B4-BE49-F238E27FC236}">
                  <a16:creationId xmlns:a16="http://schemas.microsoft.com/office/drawing/2014/main" id="{4474F0DF-FFA5-4C60-B3EC-43C67B234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CE339B72-5F61-434B-92EA-E430CECBAAB6}"/>
              </a:ext>
            </a:extLst>
          </p:cNvPr>
          <p:cNvGrpSpPr/>
          <p:nvPr/>
        </p:nvGrpSpPr>
        <p:grpSpPr>
          <a:xfrm rot="2392168">
            <a:off x="9462613" y="4242133"/>
            <a:ext cx="144016" cy="440788"/>
            <a:chOff x="4511824" y="5076444"/>
            <a:chExt cx="144016" cy="440788"/>
          </a:xfrm>
          <a:scene3d>
            <a:camera prst="orthographicFront">
              <a:rot lat="1080000" lon="10800000" rev="0"/>
            </a:camera>
            <a:lightRig rig="threePt" dir="t"/>
          </a:scene3d>
        </p:grpSpPr>
        <p:sp>
          <p:nvSpPr>
            <p:cNvPr id="137" name="Овал 136">
              <a:extLst>
                <a:ext uri="{FF2B5EF4-FFF2-40B4-BE49-F238E27FC236}">
                  <a16:creationId xmlns:a16="http://schemas.microsoft.com/office/drawing/2014/main" id="{DAEA647A-019D-4D7A-A013-D819D8D9CC90}"/>
                </a:ext>
              </a:extLst>
            </p:cNvPr>
            <p:cNvSpPr/>
            <p:nvPr/>
          </p:nvSpPr>
          <p:spPr>
            <a:xfrm>
              <a:off x="4511824" y="5397872"/>
              <a:ext cx="144016" cy="119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79D97AB4-EED2-4B05-9A00-7497EC6D1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3832" y="5076444"/>
              <a:ext cx="0" cy="321428"/>
            </a:xfrm>
            <a:prstGeom prst="line">
              <a:avLst/>
            </a:prstGeom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713EDED6-B62F-4459-B61C-6B8073967D45}"/>
              </a:ext>
            </a:extLst>
          </p:cNvPr>
          <p:cNvSpPr txBox="1"/>
          <p:nvPr/>
        </p:nvSpPr>
        <p:spPr>
          <a:xfrm>
            <a:off x="6360265" y="3366714"/>
            <a:ext cx="18723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Амфифильные молекулы</a:t>
            </a:r>
          </a:p>
        </p:txBody>
      </p:sp>
      <p:cxnSp>
        <p:nvCxnSpPr>
          <p:cNvPr id="142" name="Прямая со стрелкой 141">
            <a:extLst>
              <a:ext uri="{FF2B5EF4-FFF2-40B4-BE49-F238E27FC236}">
                <a16:creationId xmlns:a16="http://schemas.microsoft.com/office/drawing/2014/main" id="{26B65B31-0C28-47DC-98C1-E399640941D5}"/>
              </a:ext>
            </a:extLst>
          </p:cNvPr>
          <p:cNvCxnSpPr/>
          <p:nvPr/>
        </p:nvCxnSpPr>
        <p:spPr>
          <a:xfrm>
            <a:off x="7464151" y="3643713"/>
            <a:ext cx="883734" cy="49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Прямая со стрелкой 143">
            <a:extLst>
              <a:ext uri="{FF2B5EF4-FFF2-40B4-BE49-F238E27FC236}">
                <a16:creationId xmlns:a16="http://schemas.microsoft.com/office/drawing/2014/main" id="{C3879F11-3C09-4B26-B03E-E60A826D6E97}"/>
              </a:ext>
            </a:extLst>
          </p:cNvPr>
          <p:cNvCxnSpPr/>
          <p:nvPr/>
        </p:nvCxnSpPr>
        <p:spPr>
          <a:xfrm flipV="1">
            <a:off x="9048328" y="2204864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6C33B2E-7782-436F-94F6-6B013CA46AFE}"/>
              </a:ext>
            </a:extLst>
          </p:cNvPr>
          <p:cNvSpPr txBox="1"/>
          <p:nvPr/>
        </p:nvSpPr>
        <p:spPr>
          <a:xfrm>
            <a:off x="7977047" y="1812360"/>
            <a:ext cx="18723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Направление движения</a:t>
            </a:r>
          </a:p>
        </p:txBody>
      </p:sp>
    </p:spTree>
    <p:extLst>
      <p:ext uri="{BB962C8B-B14F-4D97-AF65-F5344CB8AC3E}">
        <p14:creationId xmlns:p14="http://schemas.microsoft.com/office/powerpoint/2010/main" val="7110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83672-1825-494A-A49A-6A0F645C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НАНОТРУБКИ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3DA417-4D97-4633-BF8D-E84B53A0B955}"/>
                  </a:ext>
                </a:extLst>
              </p:cNvPr>
              <p:cNvSpPr txBox="1"/>
              <p:nvPr/>
            </p:nvSpPr>
            <p:spPr>
              <a:xfrm>
                <a:off x="3719736" y="1556792"/>
                <a:ext cx="8568952" cy="507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В качестве хорошо рассматриваемых самособирающихся объектов обсуждаются образования одномерных волокон и трубок из молекул органических единиц [ 124 - 126 ]. </a:t>
                </a:r>
                <a:r>
                  <a:rPr lang="en-US" dirty="0"/>
                  <a:t> </a:t>
                </a:r>
                <a:r>
                  <a:rPr lang="ru-RU" dirty="0" err="1"/>
                  <a:t>Shimizu</a:t>
                </a:r>
                <a:r>
                  <a:rPr lang="ru-RU" dirty="0"/>
                  <a:t> и коллеги успешно осуществили рациональную подготовку дискретных полых цилиндрических </a:t>
                </a:r>
                <a:r>
                  <a:rPr lang="ru-RU" dirty="0" err="1"/>
                  <a:t>наноархитектур</a:t>
                </a:r>
                <a:r>
                  <a:rPr lang="ru-RU" dirty="0"/>
                  <a:t> из компонентов органических единиц, так называемых </a:t>
                </a: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органических нанотрубок [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127</a:t>
                </a: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].  Непрерывные исследования в течение 30 лет показали, что органические нанотрубки могут быть образованы из различных органических компонентов, включая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амфифилы,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аминокислоты,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желчные кислоты,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углеводы,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нуклеотиды,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функциональные красители,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конденсированные ароматические соединения,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аллотропы углерода,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гетероциклы,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пептиды, </a:t>
                </a:r>
                <a:endParaRPr lang="ru-RU" sz="1800" dirty="0">
                  <a:solidFill>
                    <a:srgbClr val="000000"/>
                  </a:solidFill>
                  <a:effectLst/>
                  <a:ea typeface="Microsoft Sans Serif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порфирины</a:t>
                </a:r>
                <a:r>
                  <a:rPr lang="ru-RU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 и </a:t>
                </a: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другие </a:t>
                </a:r>
                <a14:m>
                  <m:oMath xmlns:m="http://schemas.openxmlformats.org/officeDocument/2006/math">
                    <m:r>
                      <a:rPr lang="fy-NL" sz="18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 - </a:t>
                </a:r>
                <a:r>
                  <a:rPr lang="fy-NL" sz="1800" dirty="0">
                    <a:solidFill>
                      <a:srgbClr val="000000"/>
                    </a:solidFill>
                    <a:effectLst/>
                    <a:ea typeface="Microsoft Sans Serif" panose="020B0604020202020204" pitchFamily="34" charset="0"/>
                  </a:rPr>
                  <a:t>сопряженные молекулы.</a:t>
                </a:r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3DA417-4D97-4633-BF8D-E84B53A0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556792"/>
                <a:ext cx="8568952" cy="5078313"/>
              </a:xfrm>
              <a:prstGeom prst="rect">
                <a:avLst/>
              </a:prstGeom>
              <a:blipFill>
                <a:blip r:embed="rId2"/>
                <a:stretch>
                  <a:fillRect l="-569" t="-600" r="-711" b="-9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Smart Soft-Matter Nanotubes: Preparation, Functions, and Applications (Nanostructure Science and Technology) (English Edition) by [Toshimi Shimizu]">
            <a:extLst>
              <a:ext uri="{FF2B5EF4-FFF2-40B4-BE49-F238E27FC236}">
                <a16:creationId xmlns:a16="http://schemas.microsoft.com/office/drawing/2014/main" id="{01467FF0-E6E1-486D-83A0-B0FA45BBA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556792"/>
            <a:ext cx="3162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BC4F3-07B5-4DCD-BA24-B0422596953C}"/>
              </a:ext>
            </a:extLst>
          </p:cNvPr>
          <p:cNvSpPr txBox="1"/>
          <p:nvPr/>
        </p:nvSpPr>
        <p:spPr>
          <a:xfrm>
            <a:off x="263352" y="6348208"/>
            <a:ext cx="3162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4"/>
              </a:rPr>
              <a:t>https://www.amazon.co.jp/-/en/gp/product/B098J839WF?ref_=dbs_p_nmg_rwt_anx_cl_3&amp;storeType=ebooks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76127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2400A-4957-4CB6-90CE-479289DF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НАСЛОЕНИЕ ЛАНГМЮРОВСКОЙ ПЛЕНКИ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9786C-3404-438B-B830-77B72ED155AA}"/>
              </a:ext>
            </a:extLst>
          </p:cNvPr>
          <p:cNvSpPr txBox="1"/>
          <p:nvPr/>
        </p:nvSpPr>
        <p:spPr>
          <a:xfrm>
            <a:off x="623392" y="177281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 можете окунуть тело более одного раза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B8D412-11A9-425D-9434-D4199F33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12" y="2708920"/>
            <a:ext cx="5563376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0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3BBD6-78BA-4AB8-98A2-60A8EB6B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(Self Assembled Monolayers)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D90D4-29F9-4DAC-BBBE-FB2F4D181467}"/>
              </a:ext>
            </a:extLst>
          </p:cNvPr>
          <p:cNvSpPr txBox="1"/>
          <p:nvPr/>
        </p:nvSpPr>
        <p:spPr>
          <a:xfrm>
            <a:off x="479376" y="1700808"/>
            <a:ext cx="113052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Лангмюровские пленки трудно подготавливать, и они недостаточно прочны для большинства целей. Таким образом, SAM прочнее, проще в изготовлении и используют более широкий спектр исходных материалов, таких как: </a:t>
            </a:r>
            <a:r>
              <a:rPr lang="en-US" dirty="0"/>
              <a:t>Ag, Au, Cu, Ge, Pt, Si, GaAs, SiO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ru-RU" dirty="0"/>
              <a:t>и т.д.</a:t>
            </a:r>
          </a:p>
          <a:p>
            <a:endParaRPr lang="ru-RU" dirty="0"/>
          </a:p>
          <a:p>
            <a:r>
              <a:rPr lang="ru-RU" dirty="0"/>
              <a:t>Основное отличие</a:t>
            </a:r>
            <a:r>
              <a:rPr lang="en-US" dirty="0"/>
              <a:t> SAM </a:t>
            </a:r>
            <a:r>
              <a:rPr lang="ru-RU" dirty="0"/>
              <a:t>от лангмюровских пленок состоит в том, что «головные группы» хемосорбируются, а не физисорбируются на поверхности. Это делает их связь с поверхностью более прочной.</a:t>
            </a:r>
          </a:p>
        </p:txBody>
      </p:sp>
    </p:spTree>
    <p:extLst>
      <p:ext uri="{BB962C8B-B14F-4D97-AF65-F5344CB8AC3E}">
        <p14:creationId xmlns:p14="http://schemas.microsoft.com/office/powerpoint/2010/main" val="25098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55B19-4A49-4989-BE4E-5185CB41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ПРОИЗВОДСТВО </a:t>
            </a:r>
            <a:r>
              <a:rPr lang="en-US" dirty="0"/>
              <a:t>SAM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FF5057-E52F-4605-A69F-E7449299F117}"/>
              </a:ext>
            </a:extLst>
          </p:cNvPr>
          <p:cNvSpPr/>
          <p:nvPr/>
        </p:nvSpPr>
        <p:spPr>
          <a:xfrm>
            <a:off x="8004212" y="3140968"/>
            <a:ext cx="2340260" cy="288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Субстрат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B48D2A-2D9E-4B05-A638-15D2730EEFE2}"/>
              </a:ext>
            </a:extLst>
          </p:cNvPr>
          <p:cNvGrpSpPr/>
          <p:nvPr/>
        </p:nvGrpSpPr>
        <p:grpSpPr>
          <a:xfrm>
            <a:off x="8070096" y="1907540"/>
            <a:ext cx="333746" cy="1233428"/>
            <a:chOff x="8070096" y="1907540"/>
            <a:chExt cx="333746" cy="1233428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44B85E83-9076-4176-9328-63D81C183CBA}"/>
                </a:ext>
              </a:extLst>
            </p:cNvPr>
            <p:cNvSpPr/>
            <p:nvPr/>
          </p:nvSpPr>
          <p:spPr>
            <a:xfrm>
              <a:off x="8184232" y="292494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1EF73657-6A62-4ACB-A1AE-25BDDDA2FC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4232" y="2780928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E81CFB5B-964B-488D-BD3C-6FCFCB3AEF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490800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702E221-BB9D-4F3F-B49D-8302ED972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204864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10D4E32-324B-4B05-99B3-4B37A0BC3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4232" y="2632720"/>
              <a:ext cx="161224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6D10218-70BF-49AA-B0D2-187105AA4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6969" y="2340496"/>
              <a:ext cx="108487" cy="1478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9ADEA-A302-4EDB-BEE6-7F4042AC1967}"/>
                </a:ext>
              </a:extLst>
            </p:cNvPr>
            <p:cNvSpPr txBox="1"/>
            <p:nvPr/>
          </p:nvSpPr>
          <p:spPr>
            <a:xfrm>
              <a:off x="8070096" y="190754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ru-RU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2BBCDBF-3F08-4B64-8D45-66950F452AFF}"/>
              </a:ext>
            </a:extLst>
          </p:cNvPr>
          <p:cNvGrpSpPr/>
          <p:nvPr/>
        </p:nvGrpSpPr>
        <p:grpSpPr>
          <a:xfrm>
            <a:off x="8512804" y="1907540"/>
            <a:ext cx="333746" cy="1233428"/>
            <a:chOff x="8070096" y="1907540"/>
            <a:chExt cx="333746" cy="1233428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81C6C001-6525-465B-A308-12CA90CFD156}"/>
                </a:ext>
              </a:extLst>
            </p:cNvPr>
            <p:cNvSpPr/>
            <p:nvPr/>
          </p:nvSpPr>
          <p:spPr>
            <a:xfrm>
              <a:off x="8184232" y="292494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E749414-03CC-4DC4-A0B4-5076B15920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4232" y="2780928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BEC0953-EFB1-4D62-B9A9-5404A37E44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490800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D7CA3C64-29CA-4AEA-BE44-2B24B40BC0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204864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38D3A12-298F-4574-AB63-20514760C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4232" y="2632720"/>
              <a:ext cx="161224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D0349BFF-2425-4DEF-AE8A-D92667D89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6969" y="2340496"/>
              <a:ext cx="108487" cy="1478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BC1EE5-7294-4C54-9A10-E99AC022F03A}"/>
                </a:ext>
              </a:extLst>
            </p:cNvPr>
            <p:cNvSpPr txBox="1"/>
            <p:nvPr/>
          </p:nvSpPr>
          <p:spPr>
            <a:xfrm>
              <a:off x="8070096" y="190754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ru-RU" dirty="0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711FE39-C0E8-4670-8769-EC93031EE6F5}"/>
              </a:ext>
            </a:extLst>
          </p:cNvPr>
          <p:cNvGrpSpPr/>
          <p:nvPr/>
        </p:nvGrpSpPr>
        <p:grpSpPr>
          <a:xfrm>
            <a:off x="8974457" y="1907540"/>
            <a:ext cx="333746" cy="1233428"/>
            <a:chOff x="8070096" y="1907540"/>
            <a:chExt cx="333746" cy="123342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60E6DB5-CE9E-4FB3-83E4-8DFCFD3D48F6}"/>
                </a:ext>
              </a:extLst>
            </p:cNvPr>
            <p:cNvSpPr/>
            <p:nvPr/>
          </p:nvSpPr>
          <p:spPr>
            <a:xfrm>
              <a:off x="8184232" y="292494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9543911-0636-4BF5-B540-07F006E940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4232" y="2780928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D4B2C48-6F16-4DC8-BBE5-1DDB44541E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490800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4D2FC64-43A0-46B5-9753-9695B90D51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204864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D252F79B-1E45-4983-95C9-FD53CE11B0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4232" y="2632720"/>
              <a:ext cx="161224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C2FCF50-B12C-4E87-B317-CFA28D3DD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6969" y="2340496"/>
              <a:ext cx="108487" cy="1478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B92F36-85E0-4556-B890-893F90079796}"/>
                </a:ext>
              </a:extLst>
            </p:cNvPr>
            <p:cNvSpPr txBox="1"/>
            <p:nvPr/>
          </p:nvSpPr>
          <p:spPr>
            <a:xfrm>
              <a:off x="8070096" y="190754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ru-RU" dirty="0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F73E8DA-375F-4C36-9587-0DF4A9D83BF5}"/>
              </a:ext>
            </a:extLst>
          </p:cNvPr>
          <p:cNvGrpSpPr/>
          <p:nvPr/>
        </p:nvGrpSpPr>
        <p:grpSpPr>
          <a:xfrm>
            <a:off x="9407222" y="1907540"/>
            <a:ext cx="333746" cy="1233428"/>
            <a:chOff x="8070096" y="1907540"/>
            <a:chExt cx="333746" cy="1233428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EFE69E71-FF3D-4894-85D3-413C223D2F7F}"/>
                </a:ext>
              </a:extLst>
            </p:cNvPr>
            <p:cNvSpPr/>
            <p:nvPr/>
          </p:nvSpPr>
          <p:spPr>
            <a:xfrm>
              <a:off x="8184232" y="292494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00B1205-FB38-4B5B-90FA-A09755E7B5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4232" y="2780928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BBDBD6B3-414B-4739-AC14-E83C997C57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490800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64B1DE75-9DF1-4FF8-BF6D-BCD3716D8B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204864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91D4E423-9258-400D-9F13-A0DD883CF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4232" y="2632720"/>
              <a:ext cx="161224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78EA0AF-44F4-46ED-9869-D54B33602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6969" y="2340496"/>
              <a:ext cx="108487" cy="1478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565063-A374-4515-AF41-523850AF1DED}"/>
                </a:ext>
              </a:extLst>
            </p:cNvPr>
            <p:cNvSpPr txBox="1"/>
            <p:nvPr/>
          </p:nvSpPr>
          <p:spPr>
            <a:xfrm>
              <a:off x="8070096" y="190754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ru-RU" dirty="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1791ADDB-BED1-4D93-819E-C766CB4E1790}"/>
              </a:ext>
            </a:extLst>
          </p:cNvPr>
          <p:cNvGrpSpPr/>
          <p:nvPr/>
        </p:nvGrpSpPr>
        <p:grpSpPr>
          <a:xfrm>
            <a:off x="9864344" y="1910591"/>
            <a:ext cx="333746" cy="1233428"/>
            <a:chOff x="8070096" y="1907540"/>
            <a:chExt cx="333746" cy="1233428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5DC2984A-9A32-47F0-90E7-684043412504}"/>
                </a:ext>
              </a:extLst>
            </p:cNvPr>
            <p:cNvSpPr/>
            <p:nvPr/>
          </p:nvSpPr>
          <p:spPr>
            <a:xfrm>
              <a:off x="8184232" y="292494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D8D38A7-BC1C-4E55-9EBA-4DF5EE3571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4232" y="2780928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6F18DF3A-D346-4442-AB4A-9874E980BE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490800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8F154452-F534-4DB9-B586-047686A590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444" y="2204864"/>
              <a:ext cx="108012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E823FC8C-B59A-410B-867A-B975D6029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4232" y="2632720"/>
              <a:ext cx="161224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2ADB9CC6-65B2-4175-86C1-4EA8ACA37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6969" y="2340496"/>
              <a:ext cx="108487" cy="1478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4A6614-E63B-402C-AE9B-5C5BBB51A1EA}"/>
                </a:ext>
              </a:extLst>
            </p:cNvPr>
            <p:cNvSpPr txBox="1"/>
            <p:nvPr/>
          </p:nvSpPr>
          <p:spPr>
            <a:xfrm>
              <a:off x="8070096" y="190754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ru-RU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7D482F3-58AA-4317-948E-9610FC7C3668}"/>
              </a:ext>
            </a:extLst>
          </p:cNvPr>
          <p:cNvSpPr txBox="1"/>
          <p:nvPr/>
        </p:nvSpPr>
        <p:spPr>
          <a:xfrm rot="16200000">
            <a:off x="10071730" y="2465062"/>
            <a:ext cx="56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Хвост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4F5111-9F73-4065-8208-D81130B944DA}"/>
              </a:ext>
            </a:extLst>
          </p:cNvPr>
          <p:cNvSpPr txBox="1"/>
          <p:nvPr/>
        </p:nvSpPr>
        <p:spPr>
          <a:xfrm>
            <a:off x="6841600" y="2716907"/>
            <a:ext cx="1291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Головная группа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7FB9E9-1C65-41B8-A6B1-308CDCF19398}"/>
              </a:ext>
            </a:extLst>
          </p:cNvPr>
          <p:cNvSpPr txBox="1"/>
          <p:nvPr/>
        </p:nvSpPr>
        <p:spPr>
          <a:xfrm>
            <a:off x="6779765" y="1663728"/>
            <a:ext cx="1828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Функциональная группа</a:t>
            </a:r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9333804E-3FA1-4C29-8B2F-DDD3063C84C1}"/>
              </a:ext>
            </a:extLst>
          </p:cNvPr>
          <p:cNvCxnSpPr>
            <a:endCxn id="15" idx="1"/>
          </p:cNvCxnSpPr>
          <p:nvPr/>
        </p:nvCxnSpPr>
        <p:spPr>
          <a:xfrm>
            <a:off x="7487418" y="1940727"/>
            <a:ext cx="582678" cy="15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684F3974-444A-441F-AAEB-24FDC7C85075}"/>
              </a:ext>
            </a:extLst>
          </p:cNvPr>
          <p:cNvCxnSpPr>
            <a:endCxn id="4" idx="2"/>
          </p:cNvCxnSpPr>
          <p:nvPr/>
        </p:nvCxnSpPr>
        <p:spPr>
          <a:xfrm>
            <a:off x="7778757" y="2993906"/>
            <a:ext cx="405475" cy="3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33747D35-D8BE-4363-9FC7-8211103B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044" y="3554343"/>
            <a:ext cx="4458322" cy="323895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21152F-7B86-4C06-ABF9-16B2C2AE8961}"/>
              </a:ext>
            </a:extLst>
          </p:cNvPr>
          <p:cNvSpPr txBox="1"/>
          <p:nvPr/>
        </p:nvSpPr>
        <p:spPr>
          <a:xfrm>
            <a:off x="261100" y="1940727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</a:t>
            </a:r>
            <a:r>
              <a:rPr lang="ru-RU" dirty="0"/>
              <a:t> создаются путем хемосорбции «головных групп» на подложку из паровой или жидкой фазы с последующей медленной организацией «хвостовых групп». Вначале при малой молекулярной плотности на поверхности молекулы адсорбата образуют либо неупорядоченную массу молекул, либо образуют упорядоченную двумерную «лежачую фазу», а при более высоком молекулярном покрытии в течение времени от минут до часов начинают образовывать трехмерные кристаллические или полукристаллические структуры на поверхности подложки. Области плотно упакованных молекул зарождаются и растут до тех пор, пока поверхность подложки не покроется одним </a:t>
            </a:r>
            <a:r>
              <a:rPr lang="ru-RU" dirty="0" err="1"/>
              <a:t>монослоем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F2834-FA0E-4CE8-8457-56710944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АЛКАНТИОЛ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30B93-830E-4D96-B806-AB9B161A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" y="1628800"/>
            <a:ext cx="4900768" cy="5129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9E8B08-A966-4063-B93C-5906D21E2F7E}"/>
              </a:ext>
            </a:extLst>
          </p:cNvPr>
          <p:cNvSpPr txBox="1"/>
          <p:nvPr/>
        </p:nvSpPr>
        <p:spPr>
          <a:xfrm>
            <a:off x="5029572" y="170080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Молекулы адсорбата легко адсорбируются, потому что они снижают поверхностную свободную энергию субстрата и обусловлены сильной хемосорбцией «головных групп». Выбор типа головной группы зависит от области применения SAM. Как правило, головные группы связаны с молекулярной цепью, в которой концевой конец может быть </a:t>
            </a:r>
            <a:r>
              <a:rPr lang="ru-RU" dirty="0" err="1"/>
              <a:t>функционализирован</a:t>
            </a:r>
            <a:r>
              <a:rPr lang="en-US" dirty="0"/>
              <a:t>:</a:t>
            </a:r>
          </a:p>
          <a:p>
            <a:r>
              <a:rPr lang="en-US" dirty="0"/>
              <a:t>-OH (</a:t>
            </a:r>
            <a:r>
              <a:rPr lang="ru-RU" dirty="0"/>
              <a:t>гидроксил</a:t>
            </a:r>
            <a:r>
              <a:rPr lang="en-US" dirty="0"/>
              <a:t>)</a:t>
            </a:r>
          </a:p>
          <a:p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ru-RU" dirty="0"/>
              <a:t> (метил)</a:t>
            </a:r>
            <a:endParaRPr lang="en-US" dirty="0"/>
          </a:p>
          <a:p>
            <a:r>
              <a:rPr lang="en-US" dirty="0"/>
              <a:t>NH</a:t>
            </a:r>
            <a:r>
              <a:rPr lang="en-US" baseline="-25000" dirty="0"/>
              <a:t>2</a:t>
            </a:r>
            <a:r>
              <a:rPr lang="ru-RU" dirty="0"/>
              <a:t> (амин)</a:t>
            </a:r>
            <a:endParaRPr lang="en-US" dirty="0"/>
          </a:p>
          <a:p>
            <a:r>
              <a:rPr lang="en-US" dirty="0"/>
              <a:t>COOH</a:t>
            </a:r>
            <a:r>
              <a:rPr lang="ru-RU" dirty="0"/>
              <a:t> (ацетат)</a:t>
            </a:r>
            <a:endParaRPr lang="en-US" dirty="0"/>
          </a:p>
          <a:p>
            <a:r>
              <a:rPr lang="en-US" dirty="0"/>
              <a:t>SH</a:t>
            </a:r>
            <a:r>
              <a:rPr lang="ru-RU" dirty="0"/>
              <a:t> (тиол)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0FCEA-59F7-48FE-97C5-8E1AF3406E84}"/>
              </a:ext>
            </a:extLst>
          </p:cNvPr>
          <p:cNvSpPr txBox="1"/>
          <p:nvPr/>
        </p:nvSpPr>
        <p:spPr>
          <a:xfrm>
            <a:off x="5044404" y="5072420"/>
            <a:ext cx="71220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Подходящий субстрат выбирается для реакции с головной группой. Подложки могут представлять собой плоские поверхности, такие как кремний и металлы, или изогнутые поверхности, такие как наночастицы. Алкантиолы являются наиболее часто используемыми молекулами для SAM.</a:t>
            </a:r>
          </a:p>
        </p:txBody>
      </p:sp>
    </p:spTree>
    <p:extLst>
      <p:ext uri="{BB962C8B-B14F-4D97-AF65-F5344CB8AC3E}">
        <p14:creationId xmlns:p14="http://schemas.microsoft.com/office/powerpoint/2010/main" val="915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88E25-BC9C-41BD-8030-D6BF46F9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АЛКАНТИОЛ - ПРОДОЛЖЕНИЕ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6D1C2B-7D14-43E1-9DCE-3957BE3E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2649126"/>
            <a:ext cx="4906060" cy="3153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058202-D8EE-4811-BB80-F4DBB4F1FA25}"/>
              </a:ext>
            </a:extLst>
          </p:cNvPr>
          <p:cNvSpPr txBox="1"/>
          <p:nvPr/>
        </p:nvSpPr>
        <p:spPr>
          <a:xfrm>
            <a:off x="3535003" y="1926572"/>
            <a:ext cx="539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</a:t>
            </a:r>
            <a:r>
              <a:rPr lang="en-US" baseline="-25000" dirty="0"/>
              <a:t>3</a:t>
            </a:r>
            <a:r>
              <a:rPr lang="en-US" dirty="0"/>
              <a:t>(CH</a:t>
            </a:r>
            <a:r>
              <a:rPr lang="en-US" baseline="-25000" dirty="0"/>
              <a:t>2</a:t>
            </a:r>
            <a:r>
              <a:rPr lang="en-US" dirty="0"/>
              <a:t>)</a:t>
            </a:r>
            <a:r>
              <a:rPr lang="en-US" baseline="-25000" dirty="0"/>
              <a:t>n</a:t>
            </a:r>
            <a:r>
              <a:rPr lang="en-US" dirty="0"/>
              <a:t>SH+Au</a:t>
            </a:r>
            <a:r>
              <a:rPr lang="en-US" baseline="-25000" dirty="0"/>
              <a:t>m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CH</a:t>
            </a:r>
            <a:r>
              <a:rPr lang="en-US" baseline="-25000" dirty="0">
                <a:sym typeface="Symbol" panose="05050102010706020507" pitchFamily="18" charset="2"/>
              </a:rPr>
              <a:t>3</a:t>
            </a:r>
            <a:r>
              <a:rPr lang="en-US" dirty="0">
                <a:sym typeface="Symbol" panose="05050102010706020507" pitchFamily="18" charset="2"/>
              </a:rPr>
              <a:t>(CH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</a:t>
            </a:r>
            <a:r>
              <a:rPr lang="en-US" baseline="-25000" dirty="0"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S-(Au</a:t>
            </a:r>
            <a:r>
              <a:rPr lang="en-US" baseline="-25000" dirty="0">
                <a:sym typeface="Symbol" panose="05050102010706020507" pitchFamily="18" charset="2"/>
              </a:rPr>
              <a:t>3</a:t>
            </a:r>
            <a:r>
              <a:rPr lang="en-US" baseline="30000" dirty="0">
                <a:sym typeface="Symbol" panose="05050102010706020507" pitchFamily="18" charset="2"/>
              </a:rPr>
              <a:t>+</a:t>
            </a:r>
            <a:r>
              <a:rPr lang="en-US" dirty="0">
                <a:sym typeface="Symbol" panose="05050102010706020507" pitchFamily="18" charset="2"/>
              </a:rPr>
              <a:t>)Au</a:t>
            </a:r>
            <a:r>
              <a:rPr lang="en-US" baseline="-25000" dirty="0">
                <a:sym typeface="Symbol" panose="05050102010706020507" pitchFamily="18" charset="2"/>
              </a:rPr>
              <a:t>m-3</a:t>
            </a:r>
            <a:r>
              <a:rPr lang="en-US" dirty="0">
                <a:sym typeface="Symbol" panose="05050102010706020507" pitchFamily="18" charset="2"/>
              </a:rPr>
              <a:t>+1/2H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endParaRPr lang="ru-RU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0D82A-8FD1-4545-8F4E-C758B8F506F7}"/>
              </a:ext>
            </a:extLst>
          </p:cNvPr>
          <p:cNvSpPr txBox="1"/>
          <p:nvPr/>
        </p:nvSpPr>
        <p:spPr>
          <a:xfrm>
            <a:off x="2207568" y="6155563"/>
            <a:ext cx="9205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Алкантиол встраивает концевой атом S в полость между триплетом атомов Au.</a:t>
            </a:r>
          </a:p>
        </p:txBody>
      </p:sp>
    </p:spTree>
    <p:extLst>
      <p:ext uri="{BB962C8B-B14F-4D97-AF65-F5344CB8AC3E}">
        <p14:creationId xmlns:p14="http://schemas.microsoft.com/office/powerpoint/2010/main" val="38224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B8DE2-7B2F-4687-A819-6E13B0AC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en-US" dirty="0"/>
              <a:t>SAM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20B5A0-F20E-4E20-ABC9-561B1D80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916832"/>
            <a:ext cx="4420217" cy="2457793"/>
          </a:xfrm>
          <a:prstGeom prst="rect">
            <a:avLst/>
          </a:prstGeom>
        </p:spPr>
      </p:pic>
      <p:pic>
        <p:nvPicPr>
          <p:cNvPr id="20482" name="Picture 2" descr="Rain-X Original Glass Water Repellent – Товары для яхт в Таиланде /  Лангкави, оборудование и снаряжение для парусного спорта. Крупнейший  дистрибьютор в Азии. East Marine">
            <a:extLst>
              <a:ext uri="{FF2B5EF4-FFF2-40B4-BE49-F238E27FC236}">
                <a16:creationId xmlns:a16="http://schemas.microsoft.com/office/drawing/2014/main" id="{CF31865E-5892-4F01-BBCB-AC4900C8A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462937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1A62A1-ACFA-4466-AA09-9F62CAED12B5}"/>
              </a:ext>
            </a:extLst>
          </p:cNvPr>
          <p:cNvSpPr txBox="1"/>
          <p:nvPr/>
        </p:nvSpPr>
        <p:spPr>
          <a:xfrm>
            <a:off x="523655" y="213006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SAM — это недорогое и универсальное поверхностное покрытие для многих применений, потому что, просто изменив конечную группу, вы можете контролировать такие свойства, как смачивание и адгезия, химическая стойкость, </a:t>
            </a:r>
            <a:r>
              <a:rPr lang="ru-RU" dirty="0" err="1"/>
              <a:t>биосовместимость</a:t>
            </a:r>
            <a:r>
              <a:rPr lang="ru-RU" dirty="0"/>
              <a:t>, сенсибилизация и молекулярное распознавание для датчиков и </a:t>
            </a:r>
            <a:r>
              <a:rPr lang="ru-RU" dirty="0" err="1"/>
              <a:t>нанопроизводства</a:t>
            </a:r>
            <a:r>
              <a:rPr lang="ru-RU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921DE-75A4-42B4-9BA9-3967A4AFEF66}"/>
              </a:ext>
            </a:extLst>
          </p:cNvPr>
          <p:cNvSpPr txBox="1"/>
          <p:nvPr/>
        </p:nvSpPr>
        <p:spPr>
          <a:xfrm>
            <a:off x="523655" y="463162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SAM также можно использовать для изменения свойств поверхности электродов для электрохимии, общей электроники </a:t>
            </a:r>
            <a:r>
              <a:rPr lang="en-US" dirty="0"/>
              <a:t>NEMS </a:t>
            </a:r>
            <a:r>
              <a:rPr lang="ru-RU" dirty="0"/>
              <a:t>и </a:t>
            </a:r>
            <a:r>
              <a:rPr lang="en-US" dirty="0"/>
              <a:t>MEMS</a:t>
            </a:r>
            <a:r>
              <a:rPr lang="ru-RU" dirty="0"/>
              <a:t>. Они могут служить для защиты металлов от агрессивных химикатов и </a:t>
            </a:r>
            <a:r>
              <a:rPr lang="ru-RU" dirty="0" err="1"/>
              <a:t>травителей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244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D0AF9-AD38-447D-97AD-0882BEC84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НАНОТРУБКИ - ВОПРОСЫ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DC5FB-ED04-4654-8134-E2274610C87E}"/>
              </a:ext>
            </a:extLst>
          </p:cNvPr>
          <p:cNvSpPr txBox="1"/>
          <p:nvPr/>
        </p:nvSpPr>
        <p:spPr>
          <a:xfrm>
            <a:off x="3727324" y="1700808"/>
            <a:ext cx="8273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Хотя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было представлено много примеров, в исследованиях самосборки нанотрубок все еще остаются вопросы, требующие решения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: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B98E4-50C6-4D09-A955-FD526AAB93B1}"/>
              </a:ext>
            </a:extLst>
          </p:cNvPr>
          <p:cNvSpPr txBox="1"/>
          <p:nvPr/>
        </p:nvSpPr>
        <p:spPr>
          <a:xfrm>
            <a:off x="3727325" y="2781609"/>
            <a:ext cx="83583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чистота морфологии между трубчатыми и нетрубчатыми объектами, такими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спиральные спирали,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спиральные закрутки, 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незамкнутые изогнутые листы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сферические везикулы или мицеллы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FAFB0-D793-469C-BB47-EC9A5EBEE515}"/>
              </a:ext>
            </a:extLst>
          </p:cNvPr>
          <p:cNvSpPr txBox="1"/>
          <p:nvPr/>
        </p:nvSpPr>
        <p:spPr>
          <a:xfrm>
            <a:off x="3727325" y="4581128"/>
            <a:ext cx="8358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2. контроль открытых/закрытых морфологий, таких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открытые спиральные волокна </a:t>
            </a:r>
            <a:endParaRPr lang="ru-RU" sz="1800" dirty="0">
              <a:solidFill>
                <a:srgbClr val="000000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закрытые цилиндрические морфологии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68F24-50DD-4F8B-AEFF-B123121F18AE}"/>
              </a:ext>
            </a:extLst>
          </p:cNvPr>
          <p:cNvSpPr txBox="1"/>
          <p:nvPr/>
        </p:nvSpPr>
        <p:spPr>
          <a:xfrm>
            <a:off x="3727325" y="5733256"/>
            <a:ext cx="8430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3. Проблемы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 масштабирования экспериментальных примеров до массового производства </a:t>
            </a:r>
            <a:r>
              <a:rPr lang="ru-RU" dirty="0">
                <a:solidFill>
                  <a:srgbClr val="000000"/>
                </a:solidFill>
                <a:ea typeface="Microsoft Sans Serif" panose="020B0604020202020204" pitchFamily="34" charset="0"/>
              </a:rPr>
              <a:t>(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в тоннах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)</a:t>
            </a:r>
            <a:endParaRPr lang="ru-RU" dirty="0"/>
          </a:p>
        </p:txBody>
      </p:sp>
      <p:pic>
        <p:nvPicPr>
          <p:cNvPr id="20482" name="Picture 2" descr="Applications of Nanomaterials in Proteomics (Nanostructure Science and Technology) (English Edition) by [Nianrong Sun, Chunhui Deng, Xizhong Shen]">
            <a:extLst>
              <a:ext uri="{FF2B5EF4-FFF2-40B4-BE49-F238E27FC236}">
                <a16:creationId xmlns:a16="http://schemas.microsoft.com/office/drawing/2014/main" id="{7A7E1078-4634-41F0-801D-3A39736B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00" y="1700808"/>
            <a:ext cx="296442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255EE-9321-4886-A580-EBC78C802ED9}"/>
              </a:ext>
            </a:extLst>
          </p:cNvPr>
          <p:cNvSpPr txBox="1"/>
          <p:nvPr/>
        </p:nvSpPr>
        <p:spPr>
          <a:xfrm>
            <a:off x="172463" y="6216251"/>
            <a:ext cx="3162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https://www.amazon.co.jp/-/en/gp/product/B09HGWVNDF?ref_=dbs_p_nmg_rwt_anx_cl_1&amp;storeType=ebooks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41458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7515A-753E-4417-A1BE-C7B1B3F03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Бордипиррометеновые</a:t>
            </a:r>
            <a:r>
              <a:rPr lang="ru-RU" dirty="0"/>
              <a:t> ( </a:t>
            </a:r>
            <a:r>
              <a:rPr lang="en-US" dirty="0" err="1"/>
              <a:t>Bodipy</a:t>
            </a:r>
            <a:r>
              <a:rPr lang="en-US" dirty="0"/>
              <a:t> ) </a:t>
            </a:r>
            <a:r>
              <a:rPr lang="ru-RU" dirty="0"/>
              <a:t>красители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A9D32-A471-4C71-8F75-66B52981FAAA}"/>
              </a:ext>
            </a:extLst>
          </p:cNvPr>
          <p:cNvSpPr txBox="1"/>
          <p:nvPr/>
        </p:nvSpPr>
        <p:spPr>
          <a:xfrm>
            <a:off x="3976036" y="1761195"/>
            <a:ext cx="77997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Из-за высокой способности к отбору составных молекул/материалов и включения функциональных групп </a:t>
            </a:r>
            <a:r>
              <a:rPr lang="ru-RU" dirty="0" err="1"/>
              <a:t>наноархитектоника</a:t>
            </a:r>
            <a:r>
              <a:rPr lang="ru-RU" dirty="0"/>
              <a:t> материалов со стратегией самосборки могла бы стать мощным подходом к созданию функциональных наноструктур. </a:t>
            </a:r>
          </a:p>
          <a:p>
            <a:r>
              <a:rPr lang="ru-RU" dirty="0" err="1"/>
              <a:t>Аджаягош</a:t>
            </a:r>
            <a:r>
              <a:rPr lang="ru-RU" dirty="0"/>
              <a:t> и его коллеги исследовали </a:t>
            </a:r>
            <a:r>
              <a:rPr lang="ru-RU" dirty="0">
                <a:sym typeface="Symbol" panose="05050102010706020507" pitchFamily="18" charset="2"/>
              </a:rPr>
              <a:t></a:t>
            </a:r>
            <a:r>
              <a:rPr lang="ru-RU" dirty="0"/>
              <a:t> - сопряженные </a:t>
            </a:r>
            <a:r>
              <a:rPr lang="ru-RU" dirty="0" err="1"/>
              <a:t>наноструктурированные</a:t>
            </a:r>
            <a:r>
              <a:rPr lang="ru-RU" dirty="0"/>
              <a:t> материалы, включающие определенные функциональные группы, такие как </a:t>
            </a:r>
            <a:r>
              <a:rPr lang="ru-RU" dirty="0" err="1"/>
              <a:t>бордипиррометеновые</a:t>
            </a:r>
            <a:r>
              <a:rPr lang="ru-RU" dirty="0"/>
              <a:t> ( </a:t>
            </a:r>
            <a:r>
              <a:rPr lang="ru-RU" dirty="0" err="1"/>
              <a:t>Bodipy</a:t>
            </a:r>
            <a:r>
              <a:rPr lang="ru-RU" dirty="0"/>
              <a:t> ) красители [ 128 ]. </a:t>
            </a:r>
          </a:p>
        </p:txBody>
      </p:sp>
      <p:pic>
        <p:nvPicPr>
          <p:cNvPr id="5124" name="Picture 4" descr="Graphical abstract: A BODIPY-based fluorescent probe for ratiometric detection of gold ions: utilization of Z-enynol as the reactive unit">
            <a:extLst>
              <a:ext uri="{FF2B5EF4-FFF2-40B4-BE49-F238E27FC236}">
                <a16:creationId xmlns:a16="http://schemas.microsoft.com/office/drawing/2014/main" id="{31B0CE95-46B0-4F2C-B768-12186318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4069519"/>
            <a:ext cx="3816424" cy="271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559E6B6-B35A-4FE5-B52B-3B6E800F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4038767"/>
            <a:ext cx="7426846" cy="274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16B2827-4F56-4A16-8A49-EC65ECA46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14" y="1613913"/>
            <a:ext cx="1997332" cy="22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8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8484A-5819-425F-8E7A-79DC9612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BODIPY</a:t>
            </a:r>
            <a:r>
              <a:rPr lang="ru-RU" dirty="0"/>
              <a:t> - ПРИМЕНЕНИЕ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85468-5576-41B9-8996-DB520F53E748}"/>
              </a:ext>
            </a:extLst>
          </p:cNvPr>
          <p:cNvSpPr txBox="1"/>
          <p:nvPr/>
        </p:nvSpPr>
        <p:spPr>
          <a:xfrm>
            <a:off x="6672064" y="1988840"/>
            <a:ext cx="51280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Сложные задачи по синтезу производных </a:t>
            </a:r>
            <a:r>
              <a:rPr lang="ru-RU" dirty="0" err="1"/>
              <a:t>Bodipy</a:t>
            </a:r>
            <a:r>
              <a:rPr lang="ru-RU" dirty="0"/>
              <a:t> в качестве структурных единиц для их самосборки обычно не требуются, что дает материалы с многообещающими </a:t>
            </a:r>
            <a:r>
              <a:rPr lang="ru-RU" dirty="0" err="1"/>
              <a:t>фотосвойствами</a:t>
            </a:r>
            <a:r>
              <a:rPr lang="ru-RU" dirty="0"/>
              <a:t>, включая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высокую молярную абсорбцию</a:t>
            </a:r>
          </a:p>
          <a:p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квантовый выход флуоресценции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превосходную </a:t>
            </a:r>
            <a:r>
              <a:rPr lang="ru-RU" dirty="0" err="1"/>
              <a:t>фотостабильность</a:t>
            </a:r>
            <a:endParaRPr lang="en-US" dirty="0"/>
          </a:p>
          <a:p>
            <a:endParaRPr lang="en-US" dirty="0"/>
          </a:p>
          <a:p>
            <a:r>
              <a:rPr lang="ru-RU" dirty="0"/>
              <a:t>Ожидается, что материалы, синтезированные путем их самосборки, будут применяться для кассет передачи энергии, жидкокристаллических материалов, а также для использования в </a:t>
            </a:r>
            <a:r>
              <a:rPr lang="ru-RU" dirty="0" err="1"/>
              <a:t>биоимиджинге</a:t>
            </a:r>
            <a:r>
              <a:rPr lang="ru-RU" dirty="0"/>
              <a:t>/маркировке</a:t>
            </a:r>
          </a:p>
        </p:txBody>
      </p:sp>
      <p:pic>
        <p:nvPicPr>
          <p:cNvPr id="6146" name="Picture 2" descr="BODIPY Dye, the Most Versatile Fluorophore Ever? - Bañuelos - 2016 - The  Chemical Record - Wiley Online Library">
            <a:extLst>
              <a:ext uri="{FF2B5EF4-FFF2-40B4-BE49-F238E27FC236}">
                <a16:creationId xmlns:a16="http://schemas.microsoft.com/office/drawing/2014/main" id="{10BB3578-F3F6-4126-8C5A-5DA6D89A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" y="1567448"/>
            <a:ext cx="6336704" cy="52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9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3C6B80-2106-4A28-B231-9693C68D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ГЛИНЯНЫЕ НАНОТРУБКИ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36ABF-AD5D-4DAD-AE13-313DF54DE378}"/>
              </a:ext>
            </a:extLst>
          </p:cNvPr>
          <p:cNvSpPr txBox="1"/>
          <p:nvPr/>
        </p:nvSpPr>
        <p:spPr>
          <a:xfrm>
            <a:off x="335360" y="1723246"/>
            <a:ext cx="113772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сайт-селективной модификации неорганических наноструктур Львов и его коллеги продемонстрировали сайт-селективную модификацию глиняных нанотрубок посредством наноархитектоники типа самосборки с использованием связывания основания </a:t>
            </a:r>
            <a:r>
              <a:rPr lang="en-US" dirty="0"/>
              <a:t>Schiff</a:t>
            </a:r>
            <a:r>
              <a:rPr lang="ru-RU" dirty="0"/>
              <a:t> [ 112 ]. </a:t>
            </a:r>
          </a:p>
          <a:p>
            <a:endParaRPr lang="ru-RU" dirty="0"/>
          </a:p>
          <a:p>
            <a:r>
              <a:rPr lang="ru-RU" dirty="0"/>
              <a:t>Глиняные нанотрубки состоят из скрученных алюмосиликатных листов диаметром </a:t>
            </a:r>
            <a:r>
              <a:rPr lang="ru-RU" dirty="0" err="1"/>
              <a:t>ок</a:t>
            </a:r>
            <a:r>
              <a:rPr lang="ru-RU" dirty="0"/>
              <a:t>. 50 </a:t>
            </a:r>
            <a:r>
              <a:rPr lang="ru-RU" dirty="0" err="1"/>
              <a:t>нм</a:t>
            </a:r>
            <a:r>
              <a:rPr lang="ru-RU" dirty="0"/>
              <a:t>, просвет 15 </a:t>
            </a:r>
            <a:r>
              <a:rPr lang="ru-RU" dirty="0" err="1"/>
              <a:t>нм</a:t>
            </a:r>
            <a:r>
              <a:rPr lang="ru-RU" dirty="0"/>
              <a:t> и длина  1 мкм [ 113 , 114 ]. Модификация </a:t>
            </a:r>
            <a:r>
              <a:rPr lang="ru-RU" dirty="0" err="1"/>
              <a:t>лиганда</a:t>
            </a:r>
            <a:r>
              <a:rPr lang="ru-RU" dirty="0"/>
              <a:t> на стенках приводит к сайт-специфической иммобилизации ионов тяжелых металлов, таких как ион Ru</a:t>
            </a:r>
            <a:r>
              <a:rPr lang="ru-RU" baseline="30000" dirty="0"/>
              <a:t>3+</a:t>
            </a:r>
            <a:r>
              <a:rPr lang="ru-RU" dirty="0"/>
              <a:t> . Аналогичная стратегия может быть применена к другим ионам тяжелых металлов (ионам Ag, </a:t>
            </a:r>
            <a:r>
              <a:rPr lang="ru-RU" dirty="0" err="1"/>
              <a:t>Rh</a:t>
            </a:r>
            <a:r>
              <a:rPr lang="ru-RU" dirty="0"/>
              <a:t>, </a:t>
            </a:r>
            <a:r>
              <a:rPr lang="ru-RU" dirty="0" err="1"/>
              <a:t>Pt</a:t>
            </a:r>
            <a:r>
              <a:rPr lang="ru-RU" dirty="0"/>
              <a:t> и Co).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8307F5-EC79-4228-8B34-0CC34712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221088"/>
            <a:ext cx="3848637" cy="1752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482D68-8FF3-420C-92D8-BD3CC04129FD}"/>
              </a:ext>
            </a:extLst>
          </p:cNvPr>
          <p:cNvSpPr txBox="1"/>
          <p:nvPr/>
        </p:nvSpPr>
        <p:spPr>
          <a:xfrm>
            <a:off x="461882" y="5973933"/>
            <a:ext cx="3866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ПЭМ (слева) и СЭМ (справа) изображения нанотрубок галлуазита.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8866CC3-76D2-4579-BF74-4BE600E33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4236951"/>
            <a:ext cx="3866131" cy="17211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4228E3-80CF-477D-94DE-6B5016F946B3}"/>
              </a:ext>
            </a:extLst>
          </p:cNvPr>
          <p:cNvSpPr txBox="1"/>
          <p:nvPr/>
        </p:nvSpPr>
        <p:spPr>
          <a:xfrm>
            <a:off x="8184232" y="3896458"/>
            <a:ext cx="40077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Глиняные нанотрубки с частицами серебра, образованными на внешней и внутренней поверхности трубок; (а) СЭМ-изображение, полученное после объемной реакции 0,5 мг/мл ацетата серебра, смешанного с галлуазитом; и (b) ПЭМ-изображение галлуазита, загруженного ацетатом серебра, промытого и нагретого до 300 ° C.</a:t>
            </a:r>
          </a:p>
        </p:txBody>
      </p:sp>
    </p:spTree>
    <p:extLst>
      <p:ext uri="{BB962C8B-B14F-4D97-AF65-F5344CB8AC3E}">
        <p14:creationId xmlns:p14="http://schemas.microsoft.com/office/powerpoint/2010/main" val="36594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B828D-F6B5-4618-BFA5-C68D48F0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Основания Шиффа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7C812D-4E68-4F9D-B442-508B3EB3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628800"/>
            <a:ext cx="7920880" cy="5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28C7D-02DA-44B2-82F5-12A6C244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Теслафорез</a:t>
            </a:r>
            <a:endParaRPr lang="ru-RU" dirty="0"/>
          </a:p>
        </p:txBody>
      </p:sp>
      <p:pic>
        <p:nvPicPr>
          <p:cNvPr id="3" name="Teslaphoresis">
            <a:hlinkClick r:id="" action="ppaction://media"/>
            <a:extLst>
              <a:ext uri="{FF2B5EF4-FFF2-40B4-BE49-F238E27FC236}">
                <a16:creationId xmlns:a16="http://schemas.microsoft.com/office/drawing/2014/main" id="{F1A43B2A-D02B-490D-8583-FABB8719C3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2719" y="1556792"/>
            <a:ext cx="9271794" cy="52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Медицинское оформление (16:9)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0152_TF02901024" id="{D3FB73DA-77DE-4484-8776-52724816BD57}" vid="{56BAE48E-6669-4001-8E1C-1E9B5D1EADDA}"/>
    </a:ext>
  </a:extLst>
</a:theme>
</file>

<file path=ppt/theme/theme2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в стиле медицины (широкоэкранный формат)</Template>
  <TotalTime>9573</TotalTime>
  <Words>2672</Words>
  <Application>Microsoft Office PowerPoint</Application>
  <PresentationFormat>Широкоэкранный</PresentationFormat>
  <Paragraphs>175</Paragraphs>
  <Slides>35</Slides>
  <Notes>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Franklin Gothic Medium</vt:lpstr>
      <vt:lpstr>Helvetica Neue</vt:lpstr>
      <vt:lpstr>Microsoft Sans Serif</vt:lpstr>
      <vt:lpstr>Times New Roman</vt:lpstr>
      <vt:lpstr>Медицинское оформление (16:9)</vt:lpstr>
      <vt:lpstr>Биоматериалы и биомеханика ткани</vt:lpstr>
      <vt:lpstr>Нанокар</vt:lpstr>
      <vt:lpstr>НАНОТРУБКИ</vt:lpstr>
      <vt:lpstr>НАНОТРУБКИ - ВОПРОСЫ</vt:lpstr>
      <vt:lpstr>Бордипиррометеновые ( Bodipy ) красители</vt:lpstr>
      <vt:lpstr>BODIPY - ПРИМЕНЕНИЕ</vt:lpstr>
      <vt:lpstr>ГЛИНЯНЫЕ НАНОТРУБКИ</vt:lpstr>
      <vt:lpstr>Основания Шиффа</vt:lpstr>
      <vt:lpstr>Теслафорез</vt:lpstr>
      <vt:lpstr>САМОСБОРКА ДНК И ЛЕКТИНОВ</vt:lpstr>
      <vt:lpstr>МОДЕЛЬНАЯ СИСТЕМА МАЦЦУРЫ</vt:lpstr>
      <vt:lpstr>ФАГ M13</vt:lpstr>
      <vt:lpstr>ФАГ M13 - ПРОДОЛЖЕНИЕ</vt:lpstr>
      <vt:lpstr>ПЛАТФОРМА M13 ДЛЯ ВИЗУАЛИЗАЦИИ ОПУХОЛЕЙ</vt:lpstr>
      <vt:lpstr>Лиотропное жидкокристаллическое поведение амфифилов в ионных жидкостях </vt:lpstr>
      <vt:lpstr>МЕТАЛЛООРГАНИЧЕСКИЕ НАНОЛИСТЫ</vt:lpstr>
      <vt:lpstr>МЕТАЛЛООРГАНИЧЕСКИЕ НАНОЛИСТЫ - ПРОДОЛЖЕНИЕ</vt:lpstr>
      <vt:lpstr>МЕТАЛЛООРГАНИЧЕСКИЕ НАНОЛИСТЫ - ПРОДОЛЖЕНИЕ</vt:lpstr>
      <vt:lpstr>ПОЛУЧЕНИЕ НИЗКОРАЗМЕРНЫХ НАНОПРОВОЛОК И НАНОЛИСТОВ</vt:lpstr>
      <vt:lpstr>CСЕМЕЙСТВО ДИПИРРИНОВ</vt:lpstr>
      <vt:lpstr>Одномерные проволоки комплекса дипиррин–металл</vt:lpstr>
      <vt:lpstr>Двумерные нанолисты комплекса дипиррин-металл</vt:lpstr>
      <vt:lpstr>"РЭЛЕЕВСКИЙ" МОНОСЛОИ</vt:lpstr>
      <vt:lpstr>МОНОСЛОИ ПОККЕЛЬС</vt:lpstr>
      <vt:lpstr>ЛЕНГМЮРОВСКИЕ МОНОСЛОИ</vt:lpstr>
      <vt:lpstr>ФАЗЫ МОНОСЛОЯ</vt:lpstr>
      <vt:lpstr>ФАЗЫ МОНОСЛОЯ - ПРОДОЛЖЕНИЕ</vt:lpstr>
      <vt:lpstr>ТВЕРДЫЕ ВЕЩЕСТВА В ЖИДКОСТИ</vt:lpstr>
      <vt:lpstr>ПОВЕДЕНИЕ ЛАНГМЮРОВСКОЙ ПЛЕНКИ</vt:lpstr>
      <vt:lpstr>НАСЛОЕНИЕ ЛАНГМЮРОВСКОЙ ПЛЕНКИ </vt:lpstr>
      <vt:lpstr>SAM (Self Assembled Monolayers)</vt:lpstr>
      <vt:lpstr>ПРОИЗВОДСТВО SAM</vt:lpstr>
      <vt:lpstr>АЛКАНТИОЛ</vt:lpstr>
      <vt:lpstr>АЛКАНТИОЛ - ПРОДОЛЖЕНИЕ</vt:lpstr>
      <vt:lpstr>ПРИМЕНЕНИЕ SAM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Сочленения и рычаги в опорно-двигательном аппарате человека</dc:title>
  <dc:creator>Ilya Juhnowski</dc:creator>
  <cp:lastModifiedBy>Ilya Juhnowski</cp:lastModifiedBy>
  <cp:revision>330</cp:revision>
  <dcterms:created xsi:type="dcterms:W3CDTF">2022-02-06T13:27:56Z</dcterms:created>
  <dcterms:modified xsi:type="dcterms:W3CDTF">2022-03-16T04:57:24Z</dcterms:modified>
</cp:coreProperties>
</file>